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activeX/activeX1.xml" ContentType="application/vnd.ms-office.activeX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32"/>
  </p:notesMasterIdLst>
  <p:sldIdLst>
    <p:sldId id="256" r:id="rId2"/>
    <p:sldId id="257" r:id="rId3"/>
    <p:sldId id="258" r:id="rId4"/>
    <p:sldId id="324" r:id="rId5"/>
    <p:sldId id="259" r:id="rId6"/>
    <p:sldId id="260" r:id="rId7"/>
    <p:sldId id="261" r:id="rId8"/>
    <p:sldId id="310" r:id="rId9"/>
    <p:sldId id="264" r:id="rId10"/>
    <p:sldId id="265" r:id="rId11"/>
    <p:sldId id="266" r:id="rId12"/>
    <p:sldId id="328" r:id="rId13"/>
    <p:sldId id="335" r:id="rId14"/>
    <p:sldId id="326" r:id="rId15"/>
    <p:sldId id="313" r:id="rId16"/>
    <p:sldId id="327" r:id="rId17"/>
    <p:sldId id="329" r:id="rId18"/>
    <p:sldId id="330" r:id="rId19"/>
    <p:sldId id="276" r:id="rId20"/>
    <p:sldId id="331" r:id="rId21"/>
    <p:sldId id="332" r:id="rId22"/>
    <p:sldId id="333" r:id="rId23"/>
    <p:sldId id="282" r:id="rId24"/>
    <p:sldId id="283" r:id="rId25"/>
    <p:sldId id="284" r:id="rId26"/>
    <p:sldId id="334" r:id="rId27"/>
    <p:sldId id="306" r:id="rId28"/>
    <p:sldId id="305" r:id="rId29"/>
    <p:sldId id="318" r:id="rId30"/>
    <p:sldId id="303" r:id="rId31"/>
  </p:sldIdLst>
  <p:sldSz cx="9144000" cy="6858000" type="screen4x3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6" autoAdjust="0"/>
    <p:restoredTop sz="94713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307494111291865"/>
          <c:y val="9.271685551501184E-2"/>
          <c:w val="0.56650636605705629"/>
          <c:h val="0.513656591313182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solidFill>
                <a:srgbClr val="FFC000"/>
              </a:solidFill>
            </a:ln>
            <a:effectLst/>
            <a:sp3d>
              <a:contourClr>
                <a:srgbClr val="FFC000"/>
              </a:contourClr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Ожидаемое 2025 год</c:v>
                </c:pt>
                <c:pt idx="1">
                  <c:v>Прогноз 2026 год</c:v>
                </c:pt>
                <c:pt idx="2">
                  <c:v>Прогноз 2027 год</c:v>
                </c:pt>
                <c:pt idx="3">
                  <c:v>Прогноз 2028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646272.1</c:v>
                </c:pt>
                <c:pt idx="1">
                  <c:v>678349.8</c:v>
                </c:pt>
                <c:pt idx="2">
                  <c:v>738486.9</c:v>
                </c:pt>
                <c:pt idx="3">
                  <c:v>794289.9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81-4FB8-947E-58D62F6E1D9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>
              <a:contourClr>
                <a:srgbClr val="FFFF00"/>
              </a:contourClr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Ожидаемое 2025 год</c:v>
                </c:pt>
                <c:pt idx="1">
                  <c:v>Прогноз 2026 год</c:v>
                </c:pt>
                <c:pt idx="2">
                  <c:v>Прогноз 2027 год</c:v>
                </c:pt>
                <c:pt idx="3">
                  <c:v>Прогноз 2028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4181-4FB8-947E-58D62F6E1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559104"/>
        <c:axId val="143073280"/>
        <c:axId val="0"/>
      </c:bar3DChart>
      <c:catAx>
        <c:axId val="142559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073280"/>
        <c:crosses val="autoZero"/>
        <c:auto val="1"/>
        <c:lblAlgn val="ctr"/>
        <c:lblOffset val="100"/>
        <c:noMultiLvlLbl val="0"/>
      </c:catAx>
      <c:valAx>
        <c:axId val="143073280"/>
        <c:scaling>
          <c:orientation val="minMax"/>
          <c:max val="800000"/>
          <c:min val="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559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1651095404291177E-2"/>
          <c:w val="0.93333333333333335"/>
          <c:h val="0.912698412698426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5874-4D8A-BD16-3FEC5A6D26BD}"/>
              </c:ext>
            </c:extLst>
          </c:dPt>
          <c:dPt>
            <c:idx val="1"/>
            <c:bubble3D val="0"/>
            <c:explosion val="2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5874-4D8A-BD16-3FEC5A6D26BD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2-5874-4D8A-BD16-3FEC5A6D26BD}"/>
              </c:ext>
            </c:extLst>
          </c:dPt>
          <c:cat>
            <c:strRef>
              <c:f>Лист1!$A$2:$A$5</c:f>
              <c:strCache>
                <c:ptCount val="3"/>
                <c:pt idx="0">
                  <c:v>Безвозмездные поступления из бюджетов 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57.5</c:v>
                </c:pt>
                <c:pt idx="1">
                  <c:v>41.2</c:v>
                </c:pt>
                <c:pt idx="2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874-4D8A-BD16-3FEC5A6D26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596239873574136E-2"/>
          <c:y val="0.158606040286221"/>
          <c:w val="0.85364110956172989"/>
          <c:h val="0.835791502122258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16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118A-4727-A640-C221C1D3AF23}"/>
              </c:ext>
            </c:extLst>
          </c:dPt>
          <c:dPt>
            <c:idx val="1"/>
            <c:bubble3D val="0"/>
            <c:explosion val="15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118A-4727-A640-C221C1D3AF23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2-118A-4727-A640-C221C1D3AF23}"/>
              </c:ext>
            </c:extLst>
          </c:dPt>
          <c:cat>
            <c:strRef>
              <c:f>Лист1!$A$2:$A$4</c:f>
              <c:strCache>
                <c:ptCount val="3"/>
                <c:pt idx="0">
                  <c:v>Безвозмездные поступления из бюджетов 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49.9</c:v>
                </c:pt>
                <c:pt idx="1">
                  <c:v>48.8</c:v>
                </c:pt>
                <c:pt idx="2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8A-4727-A640-C221C1D3AF23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744680851063835"/>
          <c:h val="0.981981981981979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bubble3D val="0"/>
            <c:explosion val="7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7A9F-4D3E-BA86-833C808647F7}"/>
              </c:ext>
            </c:extLst>
          </c:dPt>
          <c:dPt>
            <c:idx val="1"/>
            <c:bubble3D val="0"/>
            <c:explosion val="11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7A9F-4D3E-BA86-833C808647F7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A9F-4D3E-BA86-833C808647F7}"/>
              </c:ext>
            </c:extLst>
          </c:dPt>
          <c:cat>
            <c:strRef>
              <c:f>Лист1!$A$2:$A$7</c:f>
              <c:strCache>
                <c:ptCount val="3"/>
                <c:pt idx="0">
                  <c:v>Безвозмездные поступления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47.3</c:v>
                </c:pt>
                <c:pt idx="1">
                  <c:v>51.4</c:v>
                </c:pt>
                <c:pt idx="2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9F-4D3E-BA86-833C808647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543926113009459"/>
          <c:y val="0.13590773173023979"/>
          <c:w val="0.80569274934383261"/>
          <c:h val="0.820734251968505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8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B53B-4BB4-9FBD-7CCD0196A88D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3106-4155-A6F7-7550500BEDAA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53B-4BB4-9FBD-7CCD0196A88D}"/>
              </c:ext>
            </c:extLst>
          </c:dPt>
          <c:cat>
            <c:strRef>
              <c:f>Лист1!$A$2:$A$5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46.4</c:v>
                </c:pt>
                <c:pt idx="1">
                  <c:v>52.4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3B-4BB4-9FBD-7CCD0196A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735861486396811E-2"/>
          <c:y val="0.12114908931838066"/>
          <c:w val="0.56750737463126566"/>
          <c:h val="0.7944298405007066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0986063688941894"/>
          <c:y val="2.9786997779124011E-2"/>
          <c:w val="0.38128980558846326"/>
          <c:h val="0.939443771451645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 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4938994112222735E-2"/>
          <c:w val="0.38671014731047343"/>
          <c:h val="0.55860803717103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2026 г млн. руб.</c:v>
                </c:pt>
              </c:strCache>
            </c:strRef>
          </c:tx>
          <c:explosion val="73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0-DFD9-4969-BDE4-2DC03366A111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DFD9-4969-BDE4-2DC03366A111}"/>
              </c:ext>
            </c:extLst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DFD9-4969-BDE4-2DC03366A111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FD9-4969-BDE4-2DC03366A111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4-DFD9-4969-BDE4-2DC03366A111}"/>
              </c:ext>
            </c:extLst>
          </c:dPt>
          <c:dPt>
            <c:idx val="6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DFD9-4969-BDE4-2DC03366A111}"/>
              </c:ext>
            </c:extLst>
          </c:dPt>
          <c:dPt>
            <c:idx val="7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6-DFD9-4969-BDE4-2DC03366A111}"/>
              </c:ext>
            </c:extLst>
          </c:dPt>
          <c:dPt>
            <c:idx val="8"/>
            <c:bubble3D val="0"/>
            <c:explosion val="59"/>
            <c:extLst>
              <c:ext xmlns:c16="http://schemas.microsoft.com/office/drawing/2014/chart" uri="{C3380CC4-5D6E-409C-BE32-E72D297353CC}">
                <c16:uniqueId val="{00000012-7135-4B4E-906D-D63EDE0213B0}"/>
              </c:ext>
            </c:extLst>
          </c:dPt>
          <c:dPt>
            <c:idx val="9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7-DFD9-4969-BDE4-2DC03366A111}"/>
              </c:ext>
            </c:extLst>
          </c:dPt>
          <c:dPt>
            <c:idx val="1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8-DFD9-4969-BDE4-2DC03366A111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  </c:v>
                </c:pt>
                <c:pt idx="9">
                  <c:v>Средства массовой информации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144.69999999999999</c:v>
                </c:pt>
                <c:pt idx="1">
                  <c:v>2.9</c:v>
                </c:pt>
                <c:pt idx="2">
                  <c:v>47.3</c:v>
                </c:pt>
                <c:pt idx="3">
                  <c:v>59.5</c:v>
                </c:pt>
                <c:pt idx="4">
                  <c:v>86.8</c:v>
                </c:pt>
                <c:pt idx="5">
                  <c:v>805.9</c:v>
                </c:pt>
                <c:pt idx="6">
                  <c:v>168.9</c:v>
                </c:pt>
                <c:pt idx="7">
                  <c:v>32.799999999999997</c:v>
                </c:pt>
                <c:pt idx="8">
                  <c:v>1.8</c:v>
                </c:pt>
                <c:pt idx="9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FD9-4969-BDE4-2DC03366A1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5725263483900036"/>
          <c:y val="0.15450606717638557"/>
          <c:w val="0.54115814409509722"/>
          <c:h val="0.82970481950625741"/>
        </c:manualLayout>
      </c:layout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4938994112222735E-2"/>
          <c:w val="0.38671014731047343"/>
          <c:h val="0.55860803717103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2027 г млн. Руб.</c:v>
                </c:pt>
              </c:strCache>
            </c:strRef>
          </c:tx>
          <c:explosion val="25"/>
          <c:dPt>
            <c:idx val="4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84BE-4FC8-BB3C-919FD8E528C6}"/>
              </c:ext>
            </c:extLst>
          </c:dPt>
          <c:dPt>
            <c:idx val="5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84BE-4FC8-BB3C-919FD8E528C6}"/>
              </c:ext>
            </c:extLst>
          </c:dPt>
          <c:dPt>
            <c:idx val="7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84BE-4FC8-BB3C-919FD8E528C6}"/>
              </c:ext>
            </c:extLst>
          </c:dPt>
          <c:dPt>
            <c:idx val="1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84BE-4FC8-BB3C-919FD8E528C6}"/>
              </c:ext>
            </c:extLst>
          </c:dPt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45,8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4BE-4FC8-BB3C-919FD8E528C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  </c:v>
                </c:pt>
                <c:pt idx="9">
                  <c:v>Средства массовой информации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144.6</c:v>
                </c:pt>
                <c:pt idx="1">
                  <c:v>3.2</c:v>
                </c:pt>
                <c:pt idx="2">
                  <c:v>47.3</c:v>
                </c:pt>
                <c:pt idx="3">
                  <c:v>69.900000000000006</c:v>
                </c:pt>
                <c:pt idx="4">
                  <c:v>93.5</c:v>
                </c:pt>
                <c:pt idx="5">
                  <c:v>823</c:v>
                </c:pt>
                <c:pt idx="6">
                  <c:v>167.4</c:v>
                </c:pt>
                <c:pt idx="7">
                  <c:v>26.3</c:v>
                </c:pt>
                <c:pt idx="8">
                  <c:v>2.1</c:v>
                </c:pt>
                <c:pt idx="9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BE-4FC8-BB3C-919FD8E528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45884185590490345"/>
          <c:y val="0.15450610058877809"/>
          <c:w val="0.54115814409509722"/>
          <c:h val="0.762071909685989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3994586233565352"/>
          <c:y val="1.3513513513513514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4938994112222735E-2"/>
          <c:w val="0.38671014731047343"/>
          <c:h val="0.55860803717103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2028 г. млн. руб.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0-166D-4760-9952-B19DBDBA3831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166D-4760-9952-B19DBDBA3831}"/>
              </c:ext>
            </c:extLst>
          </c:dPt>
          <c:dPt>
            <c:idx val="6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166D-4760-9952-B19DBDBA3831}"/>
              </c:ext>
            </c:extLst>
          </c:dPt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54,6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550-4110-8271-F132313EF96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  </c:v>
                </c:pt>
                <c:pt idx="9">
                  <c:v>Средства массовой информации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156.6</c:v>
                </c:pt>
                <c:pt idx="1">
                  <c:v>4.0999999999999996</c:v>
                </c:pt>
                <c:pt idx="2">
                  <c:v>47.3</c:v>
                </c:pt>
                <c:pt idx="3">
                  <c:v>72</c:v>
                </c:pt>
                <c:pt idx="4">
                  <c:v>111.6</c:v>
                </c:pt>
                <c:pt idx="5">
                  <c:v>841.1</c:v>
                </c:pt>
                <c:pt idx="6">
                  <c:v>163.4</c:v>
                </c:pt>
                <c:pt idx="7">
                  <c:v>31</c:v>
                </c:pt>
                <c:pt idx="8">
                  <c:v>2.1</c:v>
                </c:pt>
                <c:pt idx="9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6D-4760-9952-B19DBDBA3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45884185590490345"/>
          <c:y val="0.15450610058877809"/>
          <c:w val="0.54115814409509722"/>
          <c:h val="0.762071909685989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0.19718</cdr:x>
      <cdr:y>0.59756</cdr:y>
    </cdr:from>
    <cdr:to>
      <cdr:x>0.35391</cdr:x>
      <cdr:y>0.76539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33599" y="3733800"/>
          <a:ext cx="1695847" cy="10486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0.3131</cdr:x>
      <cdr:y>0.60118</cdr:y>
    </cdr:from>
    <cdr:to>
      <cdr:x>0.38732</cdr:x>
      <cdr:y>0.69512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34535" y="3756428"/>
          <a:ext cx="695660" cy="586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0.41628</cdr:x>
      <cdr:y>0.60118</cdr:y>
    </cdr:from>
    <cdr:to>
      <cdr:x>0.63855</cdr:x>
      <cdr:y>0.88816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901657" y="3756428"/>
          <a:ext cx="2083216" cy="17931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0.51327</cdr:x>
      <cdr:y>0.59155</cdr:y>
    </cdr:from>
    <cdr:to>
      <cdr:x>0.62015</cdr:x>
      <cdr:y>0.71875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497785" y="2884871"/>
          <a:ext cx="936616" cy="620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0.18478</cdr:x>
      <cdr:y>0.07742</cdr:y>
    </cdr:from>
    <cdr:to>
      <cdr:x>0.31522</cdr:x>
      <cdr:y>0.30968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295400" y="304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0.18478</cdr:x>
      <cdr:y>0.11613</cdr:y>
    </cdr:from>
    <cdr:to>
      <cdr:x>0.1913</cdr:x>
      <cdr:y>0.13548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295400" y="457200"/>
          <a:ext cx="45719" cy="76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0.25151</cdr:x>
      <cdr:y>0.28324</cdr:y>
    </cdr:from>
    <cdr:to>
      <cdr:x>0.34028</cdr:x>
      <cdr:y>0.33222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359358" y="1769271"/>
          <a:ext cx="832730" cy="3059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646 272,1</a:t>
          </a:r>
          <a:endParaRPr lang="en-US" sz="12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1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0.14237</cdr:x>
      <cdr:y>0.42683</cdr:y>
    </cdr:from>
    <cdr:to>
      <cdr:x>0.26953</cdr:x>
      <cdr:y>0.54968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334335" y="2667005"/>
          <a:ext cx="1191862" cy="7676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0.37306</cdr:x>
      <cdr:y>0.25683</cdr:y>
    </cdr:from>
    <cdr:to>
      <cdr:x>0.46194</cdr:x>
      <cdr:y>0.36662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499627" y="1604291"/>
          <a:ext cx="833763" cy="6858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dirty="0" smtClean="0">
              <a:latin typeface="Times New Roman" pitchFamily="18" charset="0"/>
              <a:cs typeface="Times New Roman" pitchFamily="18" charset="0"/>
            </a:rPr>
            <a:t>6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78 349,8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0.50279</cdr:x>
      <cdr:y>0.16458</cdr:y>
    </cdr:from>
    <cdr:to>
      <cdr:x>0.59745</cdr:x>
      <cdr:y>0.21781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716528" y="1028067"/>
          <a:ext cx="887983" cy="332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738 486,9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0.62695</cdr:x>
      <cdr:y>0.0862</cdr:y>
    </cdr:from>
    <cdr:to>
      <cdr:x>0.73232</cdr:x>
      <cdr:y>0.18512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881255" y="538468"/>
          <a:ext cx="988451" cy="6179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dirty="0" smtClean="0">
              <a:latin typeface="Times New Roman" pitchFamily="18" charset="0"/>
              <a:cs typeface="Times New Roman" pitchFamily="18" charset="0"/>
            </a:rPr>
            <a:t>7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94 289,9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0.26056</cdr:x>
      <cdr:y>0.45122</cdr:y>
    </cdr:from>
    <cdr:to>
      <cdr:x>0.52174</cdr:x>
      <cdr:y>0.54194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819400" y="2819401"/>
          <a:ext cx="2826036" cy="5668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0.3662</cdr:x>
      <cdr:y>0.42683</cdr:y>
    </cdr:from>
    <cdr:to>
      <cdr:x>0.59783</cdr:x>
      <cdr:y>0.65806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962400" y="2667001"/>
          <a:ext cx="2506359" cy="1444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0.56538</cdr:x>
      <cdr:y>0.40921</cdr:y>
    </cdr:from>
    <cdr:to>
      <cdr:x>0.70432</cdr:x>
      <cdr:y>0.54968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5299077" y="2556925"/>
          <a:ext cx="1302193" cy="8776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</cdr:x>
      <cdr:y>0.41878</cdr:y>
    </cdr:from>
    <cdr:to>
      <cdr:x>0.93182</cdr:x>
      <cdr:y>0.60926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6400" y="729413"/>
          <a:ext cx="1447806" cy="3317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57,5 </a:t>
          </a:r>
          <a:r>
            <a: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0.1387</cdr:x>
      <cdr:y>0.19342</cdr:y>
    </cdr:from>
    <cdr:to>
      <cdr:x>0.46789</cdr:x>
      <cdr:y>0.57717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5040" y="336891"/>
          <a:ext cx="1103708" cy="6684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41,2%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0.44898</cdr:x>
      <cdr:y>0</cdr:y>
    </cdr:from>
    <cdr:to>
      <cdr:x>0.7551</cdr:x>
      <cdr:y>0.2381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676400" y="0"/>
          <a:ext cx="1143000" cy="381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1,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</a:t>
          </a:r>
          <a:r>
            <a: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0.53571</cdr:x>
      <cdr:y>0.74468</cdr:y>
    </cdr:from>
    <cdr:to>
      <cdr:x>0.75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86000" y="2819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0.54834</cdr:x>
      <cdr:y>0.35758</cdr:y>
    </cdr:from>
    <cdr:to>
      <cdr:x>0.83102</cdr:x>
      <cdr:y>0.61629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5001" y="727880"/>
          <a:ext cx="982063" cy="5266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49,9%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0.14204</cdr:x>
      <cdr:y>0.36609</cdr:y>
    </cdr:from>
    <cdr:to>
      <cdr:x>0.5</cdr:x>
      <cdr:y>0.79266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93463" y="745201"/>
          <a:ext cx="1243595" cy="868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48,8%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0.4495</cdr:x>
      <cdr:y>0.08815</cdr:y>
    </cdr:from>
    <cdr:to>
      <cdr:x>0.64768</cdr:x>
      <cdr:y>0.33333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86012" y="199806"/>
          <a:ext cx="699257" cy="555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1,3%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0.38636</cdr:x>
      <cdr:y>0.85714</cdr:y>
    </cdr:from>
    <cdr:to>
      <cdr:x>0.62636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95388" y="1371600"/>
          <a:ext cx="804672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0.5102</cdr:x>
      <cdr:y>0.82819</cdr:y>
    </cdr:from>
    <cdr:to>
      <cdr:x>0.65306</cdr:x>
      <cdr:y>0.94503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00186" y="1877315"/>
          <a:ext cx="504066" cy="2648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0.5102</cdr:x>
      <cdr:y>0.77718</cdr:y>
    </cdr:from>
    <cdr:to>
      <cdr:x>0.81018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00200" y="1761690"/>
          <a:ext cx="1058416" cy="5050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0.59184</cdr:x>
      <cdr:y>0.59661</cdr:y>
    </cdr:from>
    <cdr:to>
      <cdr:x>0.85099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88232" y="19716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0.50804</cdr:x>
      <cdr:y>0.50098</cdr:y>
    </cdr:from>
    <cdr:to>
      <cdr:x>0.7672</cdr:x>
      <cdr:y>0.90437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792549" y="1135614"/>
          <a:ext cx="914418" cy="914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0.2766</cdr:x>
      <cdr:y>0.84615</cdr:y>
    </cdr:from>
    <cdr:to>
      <cdr:x>0.73333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0600" y="1676400"/>
          <a:ext cx="1635748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Times New Roman" pitchFamily="18" charset="0"/>
              <a:cs typeface="Times New Roman" pitchFamily="18" charset="0"/>
            </a:rPr>
            <a:t>Прогноз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202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7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>
              <a:latin typeface="Times New Roman" pitchFamily="18" charset="0"/>
              <a:cs typeface="Times New Roman" pitchFamily="18" charset="0"/>
            </a:rPr>
            <a:t>год</a:t>
          </a:r>
        </a:p>
      </cdr:txBody>
    </cdr:sp>
  </cdr:relSizeAnchor>
  <cdr:relSizeAnchor xmlns:cdr="http://schemas.openxmlformats.org/drawingml/2006/chartDrawing">
    <cdr:from>
      <cdr:x>0.56635</cdr:x>
      <cdr:y>0.28928</cdr:y>
    </cdr:from>
    <cdr:to>
      <cdr:x>0.92191</cdr:x>
      <cdr:y>0.95595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98849" y="637681"/>
          <a:ext cx="1192121" cy="14696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47,3 </a:t>
          </a:r>
          <a:r>
            <a:rPr lang="ru-RU" sz="1600" b="1" dirty="0"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0.16135</cdr:x>
      <cdr:y>0.28928</cdr:y>
    </cdr:from>
    <cdr:to>
      <cdr:x>0.5169</cdr:x>
      <cdr:y>0.95594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40991" y="637692"/>
          <a:ext cx="1192088" cy="14695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51,4%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0.48889</cdr:x>
      <cdr:y>0</cdr:y>
    </cdr:from>
    <cdr:to>
      <cdr:x>0.75556</cdr:x>
      <cdr:y>0.61905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76400" y="0"/>
          <a:ext cx="914400" cy="990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0.55556</cdr:x>
      <cdr:y>0</cdr:y>
    </cdr:from>
    <cdr:to>
      <cdr:x>0.82222</cdr:x>
      <cdr:y>0.57143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90500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0.46667</cdr:x>
      <cdr:y>0</cdr:y>
    </cdr:from>
    <cdr:to>
      <cdr:x>0.73746</cdr:x>
      <cdr:y>0.19109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564652" y="0"/>
          <a:ext cx="907907" cy="4212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1,3 </a:t>
          </a:r>
          <a:r>
            <a:rPr lang="ru-RU" sz="1600" b="1" dirty="0"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0.58491</cdr:x>
      <cdr:y>0.42857</cdr:y>
    </cdr:from>
    <cdr:to>
      <cdr:x>0.81132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62200" y="1600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0.68354</cdr:x>
      <cdr:y>0.34604</cdr:y>
    </cdr:from>
    <cdr:to>
      <cdr:x>0.98543</cdr:x>
      <cdr:y>0.95478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60532" y="709501"/>
          <a:ext cx="1219213" cy="12481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46,4%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0.43396</cdr:x>
      <cdr:y>0.7619</cdr:y>
    </cdr:from>
    <cdr:to>
      <cdr:x>0.98113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752591" y="1562176"/>
          <a:ext cx="2209809" cy="4881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600" b="1" dirty="0">
              <a:latin typeface="Times New Roman" pitchFamily="18" charset="0"/>
              <a:cs typeface="Times New Roman" pitchFamily="18" charset="0"/>
            </a:rPr>
            <a:t>Прогноз 2021 год</a:t>
          </a:r>
        </a:p>
      </cdr:txBody>
    </cdr:sp>
  </cdr:relSizeAnchor>
  <cdr:relSizeAnchor xmlns:cdr="http://schemas.openxmlformats.org/drawingml/2006/chartDrawing">
    <cdr:from>
      <cdr:x>0.29516</cdr:x>
      <cdr:y>0.37176</cdr:y>
    </cdr:from>
    <cdr:to>
      <cdr:x>0.52157</cdr:x>
      <cdr:y>0.63191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192052" y="762238"/>
          <a:ext cx="914379" cy="533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52,4 </a:t>
          </a:r>
          <a:r>
            <a: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0.54717</cdr:x>
      <cdr:y>0</cdr:y>
    </cdr:from>
    <cdr:to>
      <cdr:x>0.74346</cdr:x>
      <cdr:y>0.16127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09800" y="0"/>
          <a:ext cx="792731" cy="3306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1,2%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0.75326</cdr:x>
      <cdr:y>0</cdr:y>
    </cdr:from>
    <cdr:to>
      <cdr:x>0.93297</cdr:x>
      <cdr:y>0.09413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48399" y="0"/>
          <a:ext cx="1490715" cy="4949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0.01906</cdr:y>
    </cdr:from>
    <cdr:to>
      <cdr:x>0.14698</cdr:x>
      <cdr:y>0.08138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100216"/>
          <a:ext cx="1219200" cy="3276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Млн. руб</a:t>
          </a:r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лей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0.06497</cdr:x>
      <cdr:y>0.04054</cdr:y>
    </cdr:from>
    <cdr:to>
      <cdr:x>0.1949</cdr:x>
      <cdr:y>0.12162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2286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Млн. руб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лей</a:t>
          </a:r>
          <a:endParaRPr lang="ru-RU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0.13805</cdr:x>
      <cdr:y>0.04054</cdr:y>
    </cdr:from>
    <cdr:to>
      <cdr:x>0.24942</cdr:x>
      <cdr:y>0.14865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33475" y="228600"/>
          <a:ext cx="9144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0.06381</cdr:x>
      <cdr:y>1.77343E-7</cdr:y>
    </cdr:from>
    <cdr:to>
      <cdr:x>0.2123</cdr:x>
      <cdr:y>0.05405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23875" y="1"/>
          <a:ext cx="12192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Млн. рублей</a:t>
          </a: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07:09:32.89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3F3E166-8928-4EC7-8EE0-78821AAD0825}" emma:medium="tactile" emma:mode="ink">
          <msink:context xmlns:msink="http://schemas.microsoft.com/ink/2010/main" type="writingRegion" rotatedBoundingBox="9490,623 10036,623 10036,4263 9490,4263"/>
        </emma:interpretation>
      </emma:emma>
    </inkml:annotationXML>
    <inkml:traceGroup>
      <inkml:annotationXML>
        <emma:emma xmlns:emma="http://www.w3.org/2003/04/emma" version="1.0">
          <emma:interpretation id="{586D10FE-F1EC-4B1D-A7DD-2AE8DFA0B13A}" emma:medium="tactile" emma:mode="ink">
            <msink:context xmlns:msink="http://schemas.microsoft.com/ink/2010/main" type="paragraph" rotatedBoundingBox="9490,623 10036,623 10036,4263 9490,42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6539E29-111E-4ED8-AFB1-899A5B95CDAF}" emma:medium="tactile" emma:mode="ink">
              <msink:context xmlns:msink="http://schemas.microsoft.com/ink/2010/main" type="line" rotatedBoundingBox="9490,623 10036,623 10036,4263 9490,4263"/>
            </emma:interpretation>
          </emma:emma>
        </inkml:annotationXML>
        <inkml:traceGroup>
          <inkml:annotationXML>
            <emma:emma xmlns:emma="http://www.w3.org/2003/04/emma" version="1.0">
              <emma:interpretation id="{33FF8728-2F1D-4C9F-B536-BFBBA1CBC3B4}" emma:medium="tactile" emma:mode="ink">
                <msink:context xmlns:msink="http://schemas.microsoft.com/ink/2010/main" type="inkWord" rotatedBoundingBox="9490,4248 9505,4248 9505,4263 9490,4263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0 0 0</inkml:trace>
        </inkml:traceGroup>
        <inkml:traceGroup>
          <inkml:annotationXML>
            <emma:emma xmlns:emma="http://www.w3.org/2003/04/emma" version="1.0">
              <emma:interpretation id="{12481D8F-ADD5-4D58-8349-2AF39F35C6DA}" emma:medium="tactile" emma:mode="ink">
                <msink:context xmlns:msink="http://schemas.microsoft.com/ink/2010/main" type="inkWord" rotatedBoundingBox="10021,623 10036,623 10036,638 10021,638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:</emma:literal>
                </emma:interpretation>
                <emma:interpretation id="interp3" emma:lang="" emma:confidence="0">
                  <emma:literal>'</emma:literal>
                </emma:interpretation>
                <emma:interpretation id="interp4" emma:lang="" emma:confidence="0">
                  <emma:literal>,</emma:literal>
                </emma:interpretation>
                <emma:interpretation id="interp5" emma:lang="" emma:confidence="0">
                  <emma:literal>1</emma:literal>
                </emma:interpretation>
              </emma:one-of>
            </emma:emma>
          </inkml:annotationXML>
          <inkml:trace contextRef="#ctx0" brushRef="#br0" timeOffset="953.0703">531-3625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9:29.52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50D75EE-E250-40B6-A170-F20A1844DEF7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9:28.91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281DFBD-A7C6-4B4B-81C8-B4C1366578EA}" emma:medium="tactile" emma:mode="ink">
          <msink:context xmlns:msink="http://schemas.microsoft.com/ink/2010/main" type="writingRegion" rotatedBoundingBox="9651,7412 9666,7412 9666,7427 9651,7427"/>
        </emma:interpretation>
      </emma:emma>
    </inkml:annotationXML>
    <inkml:traceGroup>
      <inkml:annotationXML>
        <emma:emma xmlns:emma="http://www.w3.org/2003/04/emma" version="1.0">
          <emma:interpretation id="{3EF3B264-34E0-4EF2-9A28-44CBC5FAFD29}" emma:medium="tactile" emma:mode="ink">
            <msink:context xmlns:msink="http://schemas.microsoft.com/ink/2010/main" type="paragraph" rotatedBoundingBox="9651,7412 9666,7412 9666,7427 9651,742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A4B188F-BCB1-4A78-AFFF-96D86637DC89}" emma:medium="tactile" emma:mode="ink">
              <msink:context xmlns:msink="http://schemas.microsoft.com/ink/2010/main" type="line" rotatedBoundingBox="9651,7412 9666,7412 9666,7427 9651,7427"/>
            </emma:interpretation>
          </emma:emma>
        </inkml:annotationXML>
        <inkml:traceGroup>
          <inkml:annotationXML>
            <emma:emma xmlns:emma="http://www.w3.org/2003/04/emma" version="1.0">
              <emma:interpretation id="{6EBF821B-B57A-4923-8CF6-51FBEAD80A6E}" emma:medium="tactile" emma:mode="ink">
                <msink:context xmlns:msink="http://schemas.microsoft.com/ink/2010/main" type="inkWord" rotatedBoundingBox="9651,7412 9666,7412 9666,7427 9651,7427"/>
              </emma:interpretation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07:09:35.31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567F26D-DB86-4731-8D5A-709E17424A42}" emma:medium="tactile" emma:mode="ink">
          <msink:context xmlns:msink="http://schemas.microsoft.com/ink/2010/main" type="writingRegion" rotatedBoundingBox="11753,6765 11768,6765 11768,6780 11753,6780"/>
        </emma:interpretation>
      </emma:emma>
    </inkml:annotationXML>
    <inkml:traceGroup>
      <inkml:annotationXML>
        <emma:emma xmlns:emma="http://www.w3.org/2003/04/emma" version="1.0">
          <emma:interpretation id="{9FA9F37C-CDC7-4A1D-9F4B-235CBE2DA687}" emma:medium="tactile" emma:mode="ink">
            <msink:context xmlns:msink="http://schemas.microsoft.com/ink/2010/main" type="paragraph" rotatedBoundingBox="11753,6765 11768,6765 11768,6780 11753,67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237BC99-4174-4DAE-BABE-6FC56425F07F}" emma:medium="tactile" emma:mode="ink">
              <msink:context xmlns:msink="http://schemas.microsoft.com/ink/2010/main" type="line" rotatedBoundingBox="11753,6765 11768,6765 11768,6780 11753,6780"/>
            </emma:interpretation>
          </emma:emma>
        </inkml:annotationXML>
        <inkml:traceGroup>
          <inkml:annotationXML>
            <emma:emma xmlns:emma="http://www.w3.org/2003/04/emma" version="1.0">
              <emma:interpretation id="{4BA0FA09-AD8B-418F-962D-2C7D71A028A5}" emma:medium="tactile" emma:mode="ink">
                <msink:context xmlns:msink="http://schemas.microsoft.com/ink/2010/main" type="inkWord" rotatedBoundingBox="11753,6765 11768,6765 11768,6780 11753,6780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07:13:52.61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EECD857-C372-4A3E-81FA-CCC845BE1480}" emma:medium="tactile" emma:mode="ink">
          <msink:context xmlns:msink="http://schemas.microsoft.com/ink/2010/main" type="writingRegion" rotatedBoundingBox="15355,7758 15378,7758 15378,7773 15355,7773"/>
        </emma:interpretation>
      </emma:emma>
    </inkml:annotationXML>
    <inkml:traceGroup>
      <inkml:annotationXML>
        <emma:emma xmlns:emma="http://www.w3.org/2003/04/emma" version="1.0">
          <emma:interpretation id="{AE53A72E-5846-4E81-8369-2659632240B9}" emma:medium="tactile" emma:mode="ink">
            <msink:context xmlns:msink="http://schemas.microsoft.com/ink/2010/main" type="paragraph" rotatedBoundingBox="15355,7758 15378,7758 15378,7773 15355,77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993213B-8A8D-4708-9611-F47BB7AEF88B}" emma:medium="tactile" emma:mode="ink">
              <msink:context xmlns:msink="http://schemas.microsoft.com/ink/2010/main" type="line" rotatedBoundingBox="15355,7758 15378,7758 15378,7773 15355,7773"/>
            </emma:interpretation>
          </emma:emma>
        </inkml:annotationXML>
        <inkml:traceGroup>
          <inkml:annotationXML>
            <emma:emma xmlns:emma="http://www.w3.org/2003/04/emma" version="1.0">
              <emma:interpretation id="{431035B1-AFBE-41AD-83F9-05CFACCF5077}" emma:medium="tactile" emma:mode="ink">
                <msink:context xmlns:msink="http://schemas.microsoft.com/ink/2010/main" type="inkWord" rotatedBoundingBox="15355,7758 15378,7758 15378,7773 15355,7773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г</emma:literal>
                </emma:interpretation>
                <emma:interpretation id="interp3" emma:lang="" emma:confidence="0">
                  <emma:literal>Г</emma:literal>
                </emma:interpretation>
                <emma:interpretation id="interp4" emma:lang="" emma:confidence="0">
                  <emma:literal>и</emma:literal>
                </emma:interpretation>
              </emma:one-of>
            </emma:emma>
          </inkml:annotationXML>
          <inkml:trace contextRef="#ctx0" brushRef="#br0">0 0 0,'23'0'47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07:13:51.73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C074C29-FD71-482A-A085-2CFD5063226D}" emma:medium="tactile" emma:mode="ink">
          <msink:context xmlns:msink="http://schemas.microsoft.com/ink/2010/main" type="writingRegion" rotatedBoundingBox="10598,8843 10613,8843 10613,8858 10598,8858"/>
        </emma:interpretation>
      </emma:emma>
    </inkml:annotationXML>
    <inkml:traceGroup>
      <inkml:annotationXML>
        <emma:emma xmlns:emma="http://www.w3.org/2003/04/emma" version="1.0">
          <emma:interpretation id="{C933DE10-A8FF-4A80-8C6D-AFD2556B8EF3}" emma:medium="tactile" emma:mode="ink">
            <msink:context xmlns:msink="http://schemas.microsoft.com/ink/2010/main" type="paragraph" rotatedBoundingBox="10598,8843 10613,8843 10613,8858 10598,885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D231868-9067-46C0-A7A8-C54571D9C59A}" emma:medium="tactile" emma:mode="ink">
              <msink:context xmlns:msink="http://schemas.microsoft.com/ink/2010/main" type="line" rotatedBoundingBox="10598,8843 10613,8843 10613,8858 10598,8858"/>
            </emma:interpretation>
          </emma:emma>
        </inkml:annotationXML>
        <inkml:traceGroup>
          <inkml:annotationXML>
            <emma:emma xmlns:emma="http://www.w3.org/2003/04/emma" version="1.0">
              <emma:interpretation id="{6415EEAC-C648-48E0-8843-8BC52B12FC02}" emma:medium="tactile" emma:mode="ink">
                <msink:context xmlns:msink="http://schemas.microsoft.com/ink/2010/main" type="inkWord" rotatedBoundingBox="10598,8843 10613,8843 10613,8858 10598,8858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07:13:55.53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A4069BB-4C03-43D8-9131-E649661AA94E}" emma:medium="tactile" emma:mode="ink">
          <msink:context xmlns:msink="http://schemas.microsoft.com/ink/2010/main" type="writingRegion" rotatedBoundingBox="10991,17779 11006,17779 11006,17794 10991,17794"/>
        </emma:interpretation>
      </emma:emma>
    </inkml:annotationXML>
    <inkml:traceGroup>
      <inkml:annotationXML>
        <emma:emma xmlns:emma="http://www.w3.org/2003/04/emma" version="1.0">
          <emma:interpretation id="{124F0AA7-BD2F-427C-87FB-BAF96C8CB19B}" emma:medium="tactile" emma:mode="ink">
            <msink:context xmlns:msink="http://schemas.microsoft.com/ink/2010/main" type="paragraph" rotatedBoundingBox="10991,17779 11006,17779 11006,17794 10991,177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48A37E0-EFFF-4155-AE96-DE51B477574A}" emma:medium="tactile" emma:mode="ink">
              <msink:context xmlns:msink="http://schemas.microsoft.com/ink/2010/main" type="line" rotatedBoundingBox="10991,17779 11006,17779 11006,17794 10991,17794"/>
            </emma:interpretation>
          </emma:emma>
        </inkml:annotationXML>
        <inkml:traceGroup>
          <inkml:annotationXML>
            <emma:emma xmlns:emma="http://www.w3.org/2003/04/emma" version="1.0">
              <emma:interpretation id="{EAC551D0-DDDA-414D-84E1-A896A1EA0C26}" emma:medium="tactile" emma:mode="ink">
                <msink:context xmlns:msink="http://schemas.microsoft.com/ink/2010/main" type="inkWord" rotatedBoundingBox="10991,17779 11006,17779 11006,17794 10991,17794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8:51.71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83B3814-CD74-4096-9CBC-E5FB1273D6CB}" emma:medium="tactile" emma:mode="ink">
          <msink:context xmlns:msink="http://schemas.microsoft.com/ink/2010/main" type="writingRegion" rotatedBoundingBox="8797,1755 8904,1755 8904,1931 8797,1931"/>
        </emma:interpretation>
      </emma:emma>
    </inkml:annotationXML>
    <inkml:traceGroup>
      <inkml:annotationXML>
        <emma:emma xmlns:emma="http://www.w3.org/2003/04/emma" version="1.0">
          <emma:interpretation id="{5080EE00-1DCE-47AD-8046-ACFF29150AF2}" emma:medium="tactile" emma:mode="ink">
            <msink:context xmlns:msink="http://schemas.microsoft.com/ink/2010/main" type="paragraph" rotatedBoundingBox="8797,1755 8904,1755 8904,1931 8797,19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5C10345-34A2-4889-8925-4E083D9B5703}" emma:medium="tactile" emma:mode="ink">
              <msink:context xmlns:msink="http://schemas.microsoft.com/ink/2010/main" type="line" rotatedBoundingBox="8797,1755 8904,1755 8904,1931 8797,1931"/>
            </emma:interpretation>
          </emma:emma>
        </inkml:annotationXML>
        <inkml:traceGroup>
          <inkml:annotationXML>
            <emma:emma xmlns:emma="http://www.w3.org/2003/04/emma" version="1.0">
              <emma:interpretation id="{2815E189-D533-4044-83E1-3563F24D9D58}" emma:medium="tactile" emma:mode="ink">
                <msink:context xmlns:msink="http://schemas.microsoft.com/ink/2010/main" type="inkWord" rotatedBoundingBox="8797,1755 8812,1755 8812,1770 8797,1770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-2817-392 0</inkml:trace>
        </inkml:traceGroup>
        <inkml:traceGroup>
          <inkml:annotationXML>
            <emma:emma xmlns:emma="http://www.w3.org/2003/04/emma" version="1.0">
              <emma:interpretation id="{5B5E71CF-BEB7-4FD5-BEF5-0566C071E5B6}" emma:medium="tactile" emma:mode="ink">
                <msink:context xmlns:msink="http://schemas.microsoft.com/ink/2010/main" type="inkWord" rotatedBoundingBox="8889,1916 8904,1916 8904,1931 8889,1931"/>
              </emma:interpretation>
              <emma:one-of disjunction-type="recognition" id="oneOf1">
                <emma:interpretation id="interp5" emma:lang="" emma:confidence="1">
                  <emma:literal/>
                </emma:interpretation>
              </emma:one-of>
            </emma:emma>
          </inkml:annotationXML>
          <inkml:trace contextRef="#ctx0" brushRef="#br0" timeOffset="-438.9997">-2725-231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8:52.94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2F7AEE8-D1A4-48B0-8F89-C8E5DF14E950}" emma:medium="tactile" emma:mode="ink">
          <msink:context xmlns:msink="http://schemas.microsoft.com/ink/2010/main" type="writingRegion" rotatedBoundingBox="5888,1639 5903,1639 5903,1677 5888,1677"/>
        </emma:interpretation>
      </emma:emma>
    </inkml:annotationXML>
    <inkml:traceGroup>
      <inkml:annotationXML>
        <emma:emma xmlns:emma="http://www.w3.org/2003/04/emma" version="1.0">
          <emma:interpretation id="{9D655D79-B93D-43C6-9E1F-79D15A465924}" emma:medium="tactile" emma:mode="ink">
            <msink:context xmlns:msink="http://schemas.microsoft.com/ink/2010/main" type="paragraph" rotatedBoundingBox="5888,1639 5903,1639 5903,1677 5888,167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31C540-F700-4D5A-8CE5-A3C99465B94A}" emma:medium="tactile" emma:mode="ink">
              <msink:context xmlns:msink="http://schemas.microsoft.com/ink/2010/main" type="line" rotatedBoundingBox="5888,1639 5903,1639 5903,1677 5888,1677"/>
            </emma:interpretation>
          </emma:emma>
        </inkml:annotationXML>
        <inkml:traceGroup>
          <inkml:annotationXML>
            <emma:emma xmlns:emma="http://www.w3.org/2003/04/emma" version="1.0">
              <emma:interpretation id="{57905D57-D92C-4445-A807-B23C300E0303}" emma:medium="tactile" emma:mode="ink">
                <msink:context xmlns:msink="http://schemas.microsoft.com/ink/2010/main" type="inkWord" rotatedBoundingBox="5888,1639 5903,1639 5903,1677 5888,1677"/>
              </emma:interpretation>
              <emma:one-of disjunction-type="recognition" id="oneOf0">
                <emma:interpretation id="interp0" emma:lang="" emma:confidence="0">
                  <emma:literal>:</emma:literal>
                </emma:interpretation>
                <emma:interpretation id="interp1" emma:lang="" emma:confidence="0">
                  <emma:literal>..</emma:literal>
                </emma:interpretation>
                <emma:interpretation id="interp2" emma:lang="" emma:confidence="0">
                  <emma:literal>.:</emma:literal>
                </emma:interpretation>
                <emma:interpretation id="interp3" emma:lang="" emma:confidence="0">
                  <emma:literal>.</emma:literal>
                </emma:interpretation>
                <emma:interpretation id="interp4" emma:lang="" emma:confidence="0">
                  <emma:literal>.,</emma:literal>
                </emma:interpretation>
              </emma:one-of>
            </emma:emma>
          </inkml:annotationXML>
          <inkml:trace contextRef="#ctx0" brushRef="#br0">0 0 0</inkml:trace>
          <inkml:trace contextRef="#ctx0" brushRef="#br0" timeOffset="-578.6414">0-23 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8:49.56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5FDFD4A-8FB3-4E0C-80DB-B82B3B72D78D}" emma:medium="tactile" emma:mode="ink">
          <msink:context xmlns:msink="http://schemas.microsoft.com/ink/2010/main" type="writingRegion" rotatedBoundingBox="10852,2147 11629,2147 11629,3270 10852,3270"/>
        </emma:interpretation>
      </emma:emma>
    </inkml:annotationXML>
    <inkml:traceGroup>
      <inkml:annotationXML>
        <emma:emma xmlns:emma="http://www.w3.org/2003/04/emma" version="1.0">
          <emma:interpretation id="{DDB65323-82CC-4AF2-8017-037A8A35932C}" emma:medium="tactile" emma:mode="ink">
            <msink:context xmlns:msink="http://schemas.microsoft.com/ink/2010/main" type="paragraph" rotatedBoundingBox="10852,2147 11629,2147 11629,3270 10852,327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83416A8-04D3-4631-9B67-27079E3FAA19}" emma:medium="tactile" emma:mode="ink">
              <msink:context xmlns:msink="http://schemas.microsoft.com/ink/2010/main" type="line" rotatedBoundingBox="10852,2147 11629,2147 11629,3270 10852,3270"/>
            </emma:interpretation>
          </emma:emma>
        </inkml:annotationXML>
        <inkml:traceGroup>
          <inkml:annotationXML>
            <emma:emma xmlns:emma="http://www.w3.org/2003/04/emma" version="1.0">
              <emma:interpretation id="{45B7B430-6CCD-4521-AA25-8E72FC810E34}" emma:medium="tactile" emma:mode="ink">
                <msink:context xmlns:msink="http://schemas.microsoft.com/ink/2010/main" type="inkWord" rotatedBoundingBox="11614,2147 11629,2147 11629,2162 11614,216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0 0 0</inkml:trace>
        </inkml:traceGroup>
        <inkml:traceGroup>
          <inkml:annotationXML>
            <emma:emma xmlns:emma="http://www.w3.org/2003/04/emma" version="1.0">
              <emma:interpretation id="{DFA8DA64-0CAD-437E-9273-95134CC902CF}" emma:medium="tactile" emma:mode="ink">
                <msink:context xmlns:msink="http://schemas.microsoft.com/ink/2010/main" type="inkWord" rotatedBoundingBox="10852,3255 10867,3255 10867,3270 10852,3270"/>
              </emma:interpretation>
              <emma:one-of disjunction-type="recognition" id="oneOf1">
                <emma:interpretation id="interp1" emma:lang="" emma:confidence="0">
                  <emma:literal>!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:</emma:literal>
                </emma:interpretation>
                <emma:interpretation id="interp4" emma:lang="" emma:confidence="0">
                  <emma:literal>;</emma:literal>
                </emma:interpretation>
                <emma:interpretation id="interp5" emma:lang="" emma:confidence="0">
                  <emma:literal>'</emma:literal>
                </emma:interpretation>
              </emma:one-of>
            </emma:emma>
          </inkml:annotationXML>
          <inkml:trace contextRef="#ctx0" brushRef="#br0" timeOffset="579.848">-762 1108 0</inkml:trace>
          <inkml:trace contextRef="#ctx0" brushRef="#br0" timeOffset="782.8882">-762 1108 0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20-11-10T13:48:50.82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ECC53AC-FC53-4125-95A9-8A8B5AB77424}" emma:medium="tactile" emma:mode="ink">
          <msink:context xmlns:msink="http://schemas.microsoft.com/ink/2010/main" type="writingRegion" rotatedBoundingBox="9305,4987 9320,4987 9320,5002 9305,5002"/>
        </emma:interpretation>
      </emma:emma>
    </inkml:annotationXML>
    <inkml:traceGroup>
      <inkml:annotationXML>
        <emma:emma xmlns:emma="http://www.w3.org/2003/04/emma" version="1.0">
          <emma:interpretation id="{3966A4C0-0AFD-4A96-948A-4E1DF505CF4C}" emma:medium="tactile" emma:mode="ink">
            <msink:context xmlns:msink="http://schemas.microsoft.com/ink/2010/main" type="paragraph" rotatedBoundingBox="9305,4987 9320,4987 9320,5002 9305,50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91EBC2D-A3AB-4796-8016-218170959FD1}" emma:medium="tactile" emma:mode="ink">
              <msink:context xmlns:msink="http://schemas.microsoft.com/ink/2010/main" type="line" rotatedBoundingBox="9305,4987 9320,4987 9320,5002 9305,5002"/>
            </emma:interpretation>
          </emma:emma>
        </inkml:annotationXML>
        <inkml:traceGroup>
          <inkml:annotationXML>
            <emma:emma xmlns:emma="http://www.w3.org/2003/04/emma" version="1.0">
              <emma:interpretation id="{9F799C89-3AF5-451F-9BC2-8D9B402BDE7F}" emma:medium="tactile" emma:mode="ink">
                <msink:context xmlns:msink="http://schemas.microsoft.com/ink/2010/main" type="inkWord" rotatedBoundingBox="9305,4987 9320,4987 9320,5002 9305,5002"/>
              </emma:interpretation>
            </emma:emma>
          </inkml:annotationXML>
          <inkml:trace contextRef="#ctx0" brushRef="#br0">-2309 2840 0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2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07720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300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3347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633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5324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3467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8784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1690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8660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5632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0006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50014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816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3394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57737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66238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4770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3776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9815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8733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4256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992189" y="3228976"/>
            <a:ext cx="7943850" cy="3059113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14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0923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2628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328497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2002978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858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158591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99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202395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94268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2027789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F487C"/>
                </a:solidFill>
                <a:latin typeface="Tahoma"/>
                <a:cs typeface="Tahoma"/>
              </a:defRPr>
            </a:lvl1pPr>
          </a:lstStyle>
          <a:p>
            <a:pPr marL="107950">
              <a:lnSpc>
                <a:spcPct val="100000"/>
              </a:lnSpc>
            </a:pPr>
            <a:fld id="{81D60167-4931-47E6-BA6A-407CBD079E47}" type="slidenum">
              <a:rPr spc="-15" dirty="0"/>
              <a:pPr marL="107950">
                <a:lnSpc>
                  <a:spcPct val="100000"/>
                </a:lnSpc>
              </a:pPr>
              <a:t>‹#›</a:t>
            </a:fld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1161072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F487C"/>
                </a:solidFill>
                <a:latin typeface="Tahoma"/>
                <a:cs typeface="Tahoma"/>
              </a:defRPr>
            </a:lvl1pPr>
          </a:lstStyle>
          <a:p>
            <a:pPr marL="107950">
              <a:lnSpc>
                <a:spcPct val="100000"/>
              </a:lnSpc>
            </a:pPr>
            <a:fld id="{81D60167-4931-47E6-BA6A-407CBD079E47}" type="slidenum">
              <a:rPr spc="-15" dirty="0"/>
              <a:pPr marL="107950">
                <a:lnSpc>
                  <a:spcPct val="100000"/>
                </a:lnSpc>
              </a:pPr>
              <a:t>‹#›</a:t>
            </a:fld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3947437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1F487C"/>
                </a:solidFill>
                <a:latin typeface="Tahoma"/>
                <a:cs typeface="Tahoma"/>
              </a:defRPr>
            </a:lvl1pPr>
          </a:lstStyle>
          <a:p>
            <a:pPr marL="107950">
              <a:lnSpc>
                <a:spcPct val="100000"/>
              </a:lnSpc>
            </a:pPr>
            <a:fld id="{81D60167-4931-47E6-BA6A-407CBD079E47}" type="slidenum">
              <a:rPr spc="-15" dirty="0"/>
              <a:pPr marL="107950">
                <a:lnSpc>
                  <a:spcPct val="100000"/>
                </a:lnSpc>
              </a:pPr>
              <a:t>‹#›</a:t>
            </a:fld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193044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61493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331979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075646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9890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75138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157711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230770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296516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marL="107950">
              <a:lnSpc>
                <a:spcPct val="100000"/>
              </a:lnSpc>
            </a:pPr>
            <a:fld id="{81D60167-4931-47E6-BA6A-407CBD079E47}" type="slidenum">
              <a:rPr lang="ru-RU" spc="-15" smtClean="0"/>
              <a:pPr marL="107950">
                <a:lnSpc>
                  <a:spcPct val="100000"/>
                </a:lnSpc>
              </a:pPr>
              <a:t>‹#›</a:t>
            </a:fld>
            <a:endParaRPr lang="ru-RU" spc="-15" dirty="0"/>
          </a:p>
        </p:txBody>
      </p:sp>
    </p:spTree>
    <p:extLst>
      <p:ext uri="{BB962C8B-B14F-4D97-AF65-F5344CB8AC3E}">
        <p14:creationId xmlns:p14="http://schemas.microsoft.com/office/powerpoint/2010/main" val="212580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  <p:sldLayoutId id="2147483734" r:id="rId18"/>
    <p:sldLayoutId id="2147483735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customXml" Target="../ink/ink5.xml"/><Relationship Id="rId18" Type="http://schemas.openxmlformats.org/officeDocument/2006/relationships/image" Target="../media/image22.emf"/><Relationship Id="rId3" Type="http://schemas.openxmlformats.org/officeDocument/2006/relationships/image" Target="../media/image24.emf"/><Relationship Id="rId7" Type="http://schemas.openxmlformats.org/officeDocument/2006/relationships/customXml" Target="../ink/ink2.xml"/><Relationship Id="rId12" Type="http://schemas.openxmlformats.org/officeDocument/2006/relationships/image" Target="../media/image1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emf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0" Type="http://schemas.openxmlformats.org/officeDocument/2006/relationships/image" Target="../media/image18.emf"/><Relationship Id="rId4" Type="http://schemas.openxmlformats.org/officeDocument/2006/relationships/chart" Target="../charts/chart1.xml"/><Relationship Id="rId9" Type="http://schemas.openxmlformats.org/officeDocument/2006/relationships/customXml" Target="../ink/ink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wmf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customXml" Target="../ink/ink9.xml"/><Relationship Id="rId18" Type="http://schemas.openxmlformats.org/officeDocument/2006/relationships/image" Target="../media/image28.emf"/><Relationship Id="rId3" Type="http://schemas.openxmlformats.org/officeDocument/2006/relationships/chart" Target="../charts/chart2.xml"/><Relationship Id="rId7" Type="http://schemas.openxmlformats.org/officeDocument/2006/relationships/customXml" Target="../ink/ink6.xml"/><Relationship Id="rId12" Type="http://schemas.openxmlformats.org/officeDocument/2006/relationships/image" Target="../media/image25.emf"/><Relationship Id="rId17" Type="http://schemas.openxmlformats.org/officeDocument/2006/relationships/customXml" Target="../ink/ink11.xml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270.emf"/><Relationship Id="rId1" Type="http://schemas.openxmlformats.org/officeDocument/2006/relationships/slideLayout" Target="../slideLayouts/slideLayout18.xml"/><Relationship Id="rId6" Type="http://schemas.openxmlformats.org/officeDocument/2006/relationships/chart" Target="../charts/chart5.xml"/><Relationship Id="rId11" Type="http://schemas.openxmlformats.org/officeDocument/2006/relationships/customXml" Target="../ink/ink8.xml"/><Relationship Id="rId5" Type="http://schemas.openxmlformats.org/officeDocument/2006/relationships/chart" Target="../charts/chart4.xml"/><Relationship Id="rId15" Type="http://schemas.openxmlformats.org/officeDocument/2006/relationships/customXml" Target="../ink/ink10.xml"/><Relationship Id="rId10" Type="http://schemas.openxmlformats.org/officeDocument/2006/relationships/image" Target="../media/image240.emf"/><Relationship Id="rId4" Type="http://schemas.openxmlformats.org/officeDocument/2006/relationships/chart" Target="../charts/chart3.xml"/><Relationship Id="rId9" Type="http://schemas.openxmlformats.org/officeDocument/2006/relationships/customXml" Target="../ink/ink7.xml"/><Relationship Id="rId14" Type="http://schemas.openxmlformats.org/officeDocument/2006/relationships/image" Target="../media/image26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8.jpg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hyperlink" Target="http://www.pochinki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86905" y="5257800"/>
            <a:ext cx="84582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3919" marR="5080" indent="-871855" algn="ctr">
              <a:lnSpc>
                <a:spcPct val="100000"/>
              </a:lnSpc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к проекту решения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депутатов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83919" marR="5080" indent="-871855" algn="ctr">
              <a:lnSpc>
                <a:spcPct val="100000"/>
              </a:lnSpc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Починковского муниципального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Нижегородской области</a:t>
            </a:r>
          </a:p>
          <a:p>
            <a:pPr marL="883919" marR="5080" indent="-871855" algn="ctr">
              <a:lnSpc>
                <a:spcPct val="10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бюджете Починковского муниципального округа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 20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и на плановый период 202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и 202</a:t>
            </a: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годы»</a:t>
            </a:r>
            <a:endParaRPr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40552" y="198120"/>
            <a:ext cx="473963" cy="6827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87005" y="206116"/>
            <a:ext cx="6858000" cy="682751"/>
          </a:xfrm>
          <a:prstGeom prst="rect">
            <a:avLst/>
          </a:prstGeom>
          <a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effectLst>
            <a:glow rad="127000">
              <a:schemeClr val="accent1">
                <a:lumMod val="20000"/>
                <a:lumOff val="80000"/>
              </a:schemeClr>
            </a:glow>
            <a:outerShdw blurRad="50800" dist="50800" dir="5400000" sx="98000" sy="98000" algn="ctr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760079" y="2852007"/>
            <a:ext cx="936625" cy="369570"/>
          </a:xfrm>
          <a:custGeom>
            <a:avLst/>
            <a:gdLst/>
            <a:ahLst/>
            <a:cxnLst/>
            <a:rect l="l" t="t" r="r" b="b"/>
            <a:pathLst>
              <a:path w="936625" h="369569">
                <a:moveTo>
                  <a:pt x="0" y="369332"/>
                </a:moveTo>
                <a:lnTo>
                  <a:pt x="936104" y="369332"/>
                </a:lnTo>
                <a:lnTo>
                  <a:pt x="936104" y="0"/>
                </a:lnTo>
                <a:lnTo>
                  <a:pt x="0" y="0"/>
                </a:lnTo>
                <a:lnTo>
                  <a:pt x="0" y="3693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Рисунок 13" descr="P10304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72621" y="1629692"/>
            <a:ext cx="5353376" cy="32936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657019" y="994560"/>
            <a:ext cx="5886781" cy="5294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Починковского муниципального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округа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73372" y="2140828"/>
            <a:ext cx="1736469" cy="21184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45" y="2107128"/>
            <a:ext cx="1600201" cy="225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5266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4840" y="321563"/>
            <a:ext cx="8290560" cy="89153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839" y="227507"/>
            <a:ext cx="7971337" cy="1234273"/>
          </a:xfrm>
          <a:prstGeom prst="rect">
            <a:avLst/>
          </a:prstGeom>
        </p:spPr>
        <p:txBody>
          <a:bodyPr vert="horz" wrap="square" lIns="0" tIns="384136" rIns="0" bIns="0" rtlCol="0">
            <a:spAutoFit/>
          </a:bodyPr>
          <a:lstStyle/>
          <a:p>
            <a:pPr marL="1657350">
              <a:lnSpc>
                <a:spcPts val="3345"/>
              </a:lnSpc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программный бюджет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7574" y="3703825"/>
            <a:ext cx="2645664" cy="19598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800" dirty="0"/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бюджетных расходов посредством финансирования муниципальных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</a:p>
        </p:txBody>
      </p:sp>
      <p:sp>
        <p:nvSpPr>
          <p:cNvPr id="10" name="object 10"/>
          <p:cNvSpPr/>
          <p:nvPr/>
        </p:nvSpPr>
        <p:spPr>
          <a:xfrm>
            <a:off x="3232404" y="3687649"/>
            <a:ext cx="2705102" cy="200710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бюджетных расходов с результатами реализации муниципальных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</a:p>
        </p:txBody>
      </p:sp>
      <p:sp>
        <p:nvSpPr>
          <p:cNvPr id="11" name="object 11"/>
          <p:cNvSpPr/>
          <p:nvPr/>
        </p:nvSpPr>
        <p:spPr>
          <a:xfrm>
            <a:off x="6204151" y="3687649"/>
            <a:ext cx="2609088" cy="1959864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бюджетного планирования и исполнения бюджета</a:t>
            </a:r>
          </a:p>
        </p:txBody>
      </p:sp>
      <p:sp>
        <p:nvSpPr>
          <p:cNvPr id="16" name="object 16"/>
          <p:cNvSpPr/>
          <p:nvPr/>
        </p:nvSpPr>
        <p:spPr>
          <a:xfrm>
            <a:off x="5758560" y="4683757"/>
            <a:ext cx="504190" cy="433705"/>
          </a:xfrm>
          <a:custGeom>
            <a:avLst/>
            <a:gdLst/>
            <a:ahLst/>
            <a:cxnLst/>
            <a:rect l="l" t="t" r="r" b="b"/>
            <a:pathLst>
              <a:path w="504189" h="433704">
                <a:moveTo>
                  <a:pt x="287273" y="0"/>
                </a:moveTo>
                <a:lnTo>
                  <a:pt x="287273" y="108335"/>
                </a:lnTo>
                <a:lnTo>
                  <a:pt x="0" y="108335"/>
                </a:lnTo>
                <a:lnTo>
                  <a:pt x="108325" y="216788"/>
                </a:lnTo>
                <a:lnTo>
                  <a:pt x="0" y="325124"/>
                </a:lnTo>
                <a:lnTo>
                  <a:pt x="287273" y="325124"/>
                </a:lnTo>
                <a:lnTo>
                  <a:pt x="287273" y="433446"/>
                </a:lnTo>
                <a:lnTo>
                  <a:pt x="504047" y="216788"/>
                </a:lnTo>
                <a:lnTo>
                  <a:pt x="28727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56275" y="4683757"/>
            <a:ext cx="504190" cy="433705"/>
          </a:xfrm>
          <a:custGeom>
            <a:avLst/>
            <a:gdLst/>
            <a:ahLst/>
            <a:cxnLst/>
            <a:rect l="l" t="t" r="r" b="b"/>
            <a:pathLst>
              <a:path w="504189" h="433704">
                <a:moveTo>
                  <a:pt x="0" y="108335"/>
                </a:moveTo>
                <a:lnTo>
                  <a:pt x="287273" y="108335"/>
                </a:lnTo>
                <a:lnTo>
                  <a:pt x="287273" y="0"/>
                </a:lnTo>
                <a:lnTo>
                  <a:pt x="504047" y="216788"/>
                </a:lnTo>
                <a:lnTo>
                  <a:pt x="287273" y="433446"/>
                </a:lnTo>
                <a:lnTo>
                  <a:pt x="287273" y="325124"/>
                </a:lnTo>
                <a:lnTo>
                  <a:pt x="0" y="325124"/>
                </a:lnTo>
                <a:lnTo>
                  <a:pt x="108325" y="216788"/>
                </a:lnTo>
                <a:lnTo>
                  <a:pt x="0" y="108335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874776" y="4718172"/>
            <a:ext cx="553720" cy="447675"/>
          </a:xfrm>
          <a:custGeom>
            <a:avLst/>
            <a:gdLst/>
            <a:ahLst/>
            <a:cxnLst/>
            <a:rect l="l" t="t" r="r" b="b"/>
            <a:pathLst>
              <a:path w="553720" h="447675">
                <a:moveTo>
                  <a:pt x="329830" y="0"/>
                </a:moveTo>
                <a:lnTo>
                  <a:pt x="329830" y="111895"/>
                </a:lnTo>
                <a:lnTo>
                  <a:pt x="0" y="111895"/>
                </a:lnTo>
                <a:lnTo>
                  <a:pt x="111751" y="223646"/>
                </a:lnTo>
                <a:lnTo>
                  <a:pt x="0" y="335542"/>
                </a:lnTo>
                <a:lnTo>
                  <a:pt x="329830" y="335542"/>
                </a:lnTo>
                <a:lnTo>
                  <a:pt x="329830" y="447425"/>
                </a:lnTo>
                <a:lnTo>
                  <a:pt x="553461" y="223646"/>
                </a:lnTo>
                <a:lnTo>
                  <a:pt x="32983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74776" y="4718172"/>
            <a:ext cx="553720" cy="447675"/>
          </a:xfrm>
          <a:custGeom>
            <a:avLst/>
            <a:gdLst/>
            <a:ahLst/>
            <a:cxnLst/>
            <a:rect l="l" t="t" r="r" b="b"/>
            <a:pathLst>
              <a:path w="553720" h="447675">
                <a:moveTo>
                  <a:pt x="0" y="111895"/>
                </a:moveTo>
                <a:lnTo>
                  <a:pt x="329830" y="111895"/>
                </a:lnTo>
                <a:lnTo>
                  <a:pt x="329830" y="0"/>
                </a:lnTo>
                <a:lnTo>
                  <a:pt x="553461" y="223646"/>
                </a:lnTo>
                <a:lnTo>
                  <a:pt x="329830" y="447425"/>
                </a:lnTo>
                <a:lnTo>
                  <a:pt x="329830" y="335542"/>
                </a:lnTo>
                <a:lnTo>
                  <a:pt x="0" y="335542"/>
                </a:lnTo>
                <a:lnTo>
                  <a:pt x="111751" y="223646"/>
                </a:lnTo>
                <a:lnTo>
                  <a:pt x="0" y="111895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Прямоугольник 21"/>
          <p:cNvSpPr/>
          <p:nvPr/>
        </p:nvSpPr>
        <p:spPr>
          <a:xfrm>
            <a:off x="624840" y="1331630"/>
            <a:ext cx="8348470" cy="2327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Программный бюджет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отличается от традиционного тем, что все или почти все расходы включены в программы и каждая программа своей целью прямо увязана с тем или иным стратегическим итогом деятельности ведомства.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Программное планирование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представляет собой методологию планирования, исполнения  и контроля  за исполнением бюджета, обеспечивающую взаимосвязь процесса распределения муниципальных расходов с результатами от реализации программ, разрабатываемых на основе стратегических целей, с учетом приоритетов государственной политики, общественной значимости ожидаемых и конечных результатов исполнения бюджетных средств.</a:t>
            </a:r>
            <a:endParaRPr lang="ru-RU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0800000" flipV="1">
            <a:off x="228600" y="5725823"/>
            <a:ext cx="874471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 Починковского муниципального округа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20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-202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годы сформирован в «программном» формате на основе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муниципальных программ Починковского муниципального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Нижегородской области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718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068" y="100584"/>
            <a:ext cx="8852916" cy="896111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3336" y="157587"/>
            <a:ext cx="8048356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8630" algn="ctr">
              <a:lnSpc>
                <a:spcPct val="100000"/>
              </a:lnSpc>
            </a:pPr>
            <a:r>
              <a:rPr lang="ru-RU" sz="25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показатели характеризуют </a:t>
            </a:r>
            <a:br>
              <a:rPr lang="ru-RU" sz="25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Починковский муниципальный  </a:t>
            </a:r>
            <a:r>
              <a:rPr lang="ru-RU" sz="25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 </a:t>
            </a:r>
            <a:r>
              <a:rPr lang="ru-RU" sz="25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</a:t>
            </a:r>
            <a:r>
              <a:rPr lang="en-US" sz="25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u-RU" sz="25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sz="2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>
            <a:off x="8421877" y="6454302"/>
            <a:ext cx="4597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lang="ru-RU" spc="-15" dirty="0"/>
              <a:t>10</a:t>
            </a:r>
            <a:endParaRPr spc="-15" dirty="0"/>
          </a:p>
        </p:txBody>
      </p:sp>
      <p:sp>
        <p:nvSpPr>
          <p:cNvPr id="8" name="object 8"/>
          <p:cNvSpPr/>
          <p:nvPr/>
        </p:nvSpPr>
        <p:spPr>
          <a:xfrm>
            <a:off x="4788407" y="1628759"/>
            <a:ext cx="4097020" cy="720090"/>
          </a:xfrm>
          <a:custGeom>
            <a:avLst/>
            <a:gdLst/>
            <a:ahLst/>
            <a:cxnLst/>
            <a:rect l="l" t="t" r="r" b="b"/>
            <a:pathLst>
              <a:path w="4097020" h="720089">
                <a:moveTo>
                  <a:pt x="0" y="120030"/>
                </a:moveTo>
                <a:lnTo>
                  <a:pt x="7655" y="77754"/>
                </a:lnTo>
                <a:lnTo>
                  <a:pt x="28760" y="42068"/>
                </a:lnTo>
                <a:lnTo>
                  <a:pt x="60520" y="15765"/>
                </a:lnTo>
                <a:lnTo>
                  <a:pt x="100141" y="1639"/>
                </a:lnTo>
                <a:lnTo>
                  <a:pt x="682751" y="0"/>
                </a:lnTo>
                <a:lnTo>
                  <a:pt x="3976755" y="0"/>
                </a:lnTo>
                <a:lnTo>
                  <a:pt x="4019032" y="7657"/>
                </a:lnTo>
                <a:lnTo>
                  <a:pt x="4054712" y="28767"/>
                </a:lnTo>
                <a:lnTo>
                  <a:pt x="4081005" y="60534"/>
                </a:lnTo>
                <a:lnTo>
                  <a:pt x="4095120" y="100163"/>
                </a:lnTo>
                <a:lnTo>
                  <a:pt x="4096755" y="600090"/>
                </a:lnTo>
                <a:lnTo>
                  <a:pt x="4095870" y="614744"/>
                </a:lnTo>
                <a:lnTo>
                  <a:pt x="4083421" y="655137"/>
                </a:lnTo>
                <a:lnTo>
                  <a:pt x="4058453" y="688000"/>
                </a:lnTo>
                <a:lnTo>
                  <a:pt x="4023756" y="710542"/>
                </a:lnTo>
                <a:lnTo>
                  <a:pt x="3982124" y="719972"/>
                </a:lnTo>
                <a:lnTo>
                  <a:pt x="682751" y="720089"/>
                </a:lnTo>
                <a:lnTo>
                  <a:pt x="120030" y="720089"/>
                </a:lnTo>
                <a:lnTo>
                  <a:pt x="77749" y="712436"/>
                </a:lnTo>
                <a:lnTo>
                  <a:pt x="42060" y="691335"/>
                </a:lnTo>
                <a:lnTo>
                  <a:pt x="15757" y="659578"/>
                </a:lnTo>
                <a:lnTo>
                  <a:pt x="1636" y="619956"/>
                </a:lnTo>
                <a:lnTo>
                  <a:pt x="0" y="412394"/>
                </a:lnTo>
                <a:lnTo>
                  <a:pt x="0" y="420136"/>
                </a:lnTo>
                <a:lnTo>
                  <a:pt x="0" y="120030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11267" y="3352800"/>
            <a:ext cx="4074160" cy="685800"/>
          </a:xfrm>
          <a:custGeom>
            <a:avLst/>
            <a:gdLst/>
            <a:ahLst/>
            <a:cxnLst/>
            <a:rect l="l" t="t" r="r" b="b"/>
            <a:pathLst>
              <a:path w="4074159" h="678179">
                <a:moveTo>
                  <a:pt x="3961119" y="0"/>
                </a:moveTo>
                <a:lnTo>
                  <a:pt x="679063" y="0"/>
                </a:lnTo>
                <a:lnTo>
                  <a:pt x="104382" y="324"/>
                </a:lnTo>
                <a:lnTo>
                  <a:pt x="63419" y="11412"/>
                </a:lnTo>
                <a:lnTo>
                  <a:pt x="30276" y="35981"/>
                </a:lnTo>
                <a:lnTo>
                  <a:pt x="8091" y="70895"/>
                </a:lnTo>
                <a:lnTo>
                  <a:pt x="0" y="113019"/>
                </a:lnTo>
                <a:lnTo>
                  <a:pt x="324" y="573526"/>
                </a:lnTo>
                <a:lnTo>
                  <a:pt x="11413" y="614448"/>
                </a:lnTo>
                <a:lnTo>
                  <a:pt x="35982" y="647602"/>
                </a:lnTo>
                <a:lnTo>
                  <a:pt x="70896" y="669817"/>
                </a:lnTo>
                <a:lnTo>
                  <a:pt x="113019" y="677927"/>
                </a:lnTo>
                <a:lnTo>
                  <a:pt x="679063" y="677927"/>
                </a:lnTo>
                <a:lnTo>
                  <a:pt x="3969651" y="677608"/>
                </a:lnTo>
                <a:lnTo>
                  <a:pt x="4010585" y="666519"/>
                </a:lnTo>
                <a:lnTo>
                  <a:pt x="4043725" y="641922"/>
                </a:lnTo>
                <a:lnTo>
                  <a:pt x="4065919" y="606991"/>
                </a:lnTo>
                <a:lnTo>
                  <a:pt x="4074017" y="564901"/>
                </a:lnTo>
                <a:lnTo>
                  <a:pt x="4073700" y="104477"/>
                </a:lnTo>
                <a:lnTo>
                  <a:pt x="4062638" y="63479"/>
                </a:lnTo>
                <a:lnTo>
                  <a:pt x="4038086" y="30307"/>
                </a:lnTo>
                <a:lnTo>
                  <a:pt x="4003196" y="8100"/>
                </a:lnTo>
                <a:lnTo>
                  <a:pt x="39611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доходы на душу населения –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32824,6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</p:txBody>
      </p:sp>
      <p:sp>
        <p:nvSpPr>
          <p:cNvPr id="10" name="object 10"/>
          <p:cNvSpPr/>
          <p:nvPr/>
        </p:nvSpPr>
        <p:spPr>
          <a:xfrm>
            <a:off x="4789566" y="3368161"/>
            <a:ext cx="4074160" cy="678180"/>
          </a:xfrm>
          <a:custGeom>
            <a:avLst/>
            <a:gdLst/>
            <a:ahLst/>
            <a:cxnLst/>
            <a:rect l="l" t="t" r="r" b="b"/>
            <a:pathLst>
              <a:path w="4074159" h="678179">
                <a:moveTo>
                  <a:pt x="0" y="113019"/>
                </a:moveTo>
                <a:lnTo>
                  <a:pt x="8091" y="70895"/>
                </a:lnTo>
                <a:lnTo>
                  <a:pt x="30276" y="35981"/>
                </a:lnTo>
                <a:lnTo>
                  <a:pt x="63419" y="11412"/>
                </a:lnTo>
                <a:lnTo>
                  <a:pt x="104382" y="324"/>
                </a:lnTo>
                <a:lnTo>
                  <a:pt x="679063" y="0"/>
                </a:lnTo>
                <a:lnTo>
                  <a:pt x="3961119" y="0"/>
                </a:lnTo>
                <a:lnTo>
                  <a:pt x="4003196" y="8100"/>
                </a:lnTo>
                <a:lnTo>
                  <a:pt x="4038086" y="30307"/>
                </a:lnTo>
                <a:lnTo>
                  <a:pt x="4062638" y="63479"/>
                </a:lnTo>
                <a:lnTo>
                  <a:pt x="4073700" y="104477"/>
                </a:lnTo>
                <a:lnTo>
                  <a:pt x="4074017" y="564901"/>
                </a:lnTo>
                <a:lnTo>
                  <a:pt x="4073078" y="579530"/>
                </a:lnTo>
                <a:lnTo>
                  <a:pt x="4059931" y="619587"/>
                </a:lnTo>
                <a:lnTo>
                  <a:pt x="4033739" y="651426"/>
                </a:lnTo>
                <a:lnTo>
                  <a:pt x="3997651" y="671873"/>
                </a:lnTo>
                <a:lnTo>
                  <a:pt x="679063" y="677927"/>
                </a:lnTo>
                <a:lnTo>
                  <a:pt x="113019" y="677927"/>
                </a:lnTo>
                <a:lnTo>
                  <a:pt x="70896" y="669817"/>
                </a:lnTo>
                <a:lnTo>
                  <a:pt x="35982" y="647602"/>
                </a:lnTo>
                <a:lnTo>
                  <a:pt x="11413" y="614448"/>
                </a:lnTo>
                <a:lnTo>
                  <a:pt x="324" y="573526"/>
                </a:lnTo>
                <a:lnTo>
                  <a:pt x="0" y="113019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758933" y="4149090"/>
            <a:ext cx="4076065" cy="864235"/>
          </a:xfrm>
          <a:custGeom>
            <a:avLst/>
            <a:gdLst/>
            <a:ahLst/>
            <a:cxnLst/>
            <a:rect l="l" t="t" r="r" b="b"/>
            <a:pathLst>
              <a:path w="4076065" h="864235">
                <a:moveTo>
                  <a:pt x="0" y="144017"/>
                </a:moveTo>
                <a:lnTo>
                  <a:pt x="6449" y="101300"/>
                </a:lnTo>
                <a:lnTo>
                  <a:pt x="24500" y="63674"/>
                </a:lnTo>
                <a:lnTo>
                  <a:pt x="52206" y="33083"/>
                </a:lnTo>
                <a:lnTo>
                  <a:pt x="87620" y="11476"/>
                </a:lnTo>
                <a:lnTo>
                  <a:pt x="128796" y="796"/>
                </a:lnTo>
                <a:lnTo>
                  <a:pt x="679338" y="0"/>
                </a:lnTo>
                <a:lnTo>
                  <a:pt x="3931919" y="0"/>
                </a:lnTo>
                <a:lnTo>
                  <a:pt x="3974646" y="6449"/>
                </a:lnTo>
                <a:lnTo>
                  <a:pt x="4012274" y="24498"/>
                </a:lnTo>
                <a:lnTo>
                  <a:pt x="4042861" y="52203"/>
                </a:lnTo>
                <a:lnTo>
                  <a:pt x="4064465" y="87617"/>
                </a:lnTo>
                <a:lnTo>
                  <a:pt x="4075141" y="128795"/>
                </a:lnTo>
                <a:lnTo>
                  <a:pt x="4075937" y="720089"/>
                </a:lnTo>
                <a:lnTo>
                  <a:pt x="4075197" y="734774"/>
                </a:lnTo>
                <a:lnTo>
                  <a:pt x="4064668" y="776011"/>
                </a:lnTo>
                <a:lnTo>
                  <a:pt x="4043188" y="811508"/>
                </a:lnTo>
                <a:lnTo>
                  <a:pt x="4012700" y="839320"/>
                </a:lnTo>
                <a:lnTo>
                  <a:pt x="3975147" y="857502"/>
                </a:lnTo>
                <a:lnTo>
                  <a:pt x="3932472" y="864106"/>
                </a:lnTo>
                <a:lnTo>
                  <a:pt x="679338" y="864107"/>
                </a:lnTo>
                <a:lnTo>
                  <a:pt x="144017" y="864107"/>
                </a:lnTo>
                <a:lnTo>
                  <a:pt x="101303" y="857658"/>
                </a:lnTo>
                <a:lnTo>
                  <a:pt x="63676" y="839609"/>
                </a:lnTo>
                <a:lnTo>
                  <a:pt x="33085" y="811904"/>
                </a:lnTo>
                <a:lnTo>
                  <a:pt x="11476" y="776490"/>
                </a:lnTo>
                <a:lnTo>
                  <a:pt x="796" y="735312"/>
                </a:lnTo>
                <a:lnTo>
                  <a:pt x="1" y="720642"/>
                </a:lnTo>
                <a:lnTo>
                  <a:pt x="0" y="746247"/>
                </a:lnTo>
                <a:lnTo>
                  <a:pt x="0" y="504062"/>
                </a:lnTo>
                <a:lnTo>
                  <a:pt x="0" y="144017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805293" y="1044702"/>
            <a:ext cx="4110990" cy="523875"/>
          </a:xfrm>
          <a:custGeom>
            <a:avLst/>
            <a:gdLst/>
            <a:ahLst/>
            <a:cxnLst/>
            <a:rect l="l" t="t" r="r" b="b"/>
            <a:pathLst>
              <a:path w="4110990" h="523875">
                <a:moveTo>
                  <a:pt x="4023481" y="0"/>
                </a:moveTo>
                <a:lnTo>
                  <a:pt x="685159" y="0"/>
                </a:lnTo>
                <a:lnTo>
                  <a:pt x="76787" y="622"/>
                </a:lnTo>
                <a:lnTo>
                  <a:pt x="37677" y="15443"/>
                </a:lnTo>
                <a:lnTo>
                  <a:pt x="10306" y="46063"/>
                </a:lnTo>
                <a:lnTo>
                  <a:pt x="0" y="87233"/>
                </a:lnTo>
                <a:lnTo>
                  <a:pt x="0" y="305318"/>
                </a:lnTo>
                <a:lnTo>
                  <a:pt x="627" y="446636"/>
                </a:lnTo>
                <a:lnTo>
                  <a:pt x="15494" y="485772"/>
                </a:lnTo>
                <a:lnTo>
                  <a:pt x="46147" y="513098"/>
                </a:lnTo>
                <a:lnTo>
                  <a:pt x="87264" y="523372"/>
                </a:lnTo>
                <a:lnTo>
                  <a:pt x="685159" y="523372"/>
                </a:lnTo>
                <a:lnTo>
                  <a:pt x="4033987" y="522746"/>
                </a:lnTo>
                <a:lnTo>
                  <a:pt x="4073093" y="507919"/>
                </a:lnTo>
                <a:lnTo>
                  <a:pt x="4100448" y="477292"/>
                </a:lnTo>
                <a:lnTo>
                  <a:pt x="4110746" y="436107"/>
                </a:lnTo>
                <a:lnTo>
                  <a:pt x="4110121" y="76734"/>
                </a:lnTo>
                <a:lnTo>
                  <a:pt x="4095268" y="37603"/>
                </a:lnTo>
                <a:lnTo>
                  <a:pt x="4064618" y="10275"/>
                </a:lnTo>
                <a:lnTo>
                  <a:pt x="40234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05293" y="1044702"/>
            <a:ext cx="4110990" cy="523875"/>
          </a:xfrm>
          <a:custGeom>
            <a:avLst/>
            <a:gdLst/>
            <a:ahLst/>
            <a:cxnLst/>
            <a:rect l="l" t="t" r="r" b="b"/>
            <a:pathLst>
              <a:path w="4110990" h="523875">
                <a:moveTo>
                  <a:pt x="0" y="87233"/>
                </a:moveTo>
                <a:lnTo>
                  <a:pt x="10306" y="46063"/>
                </a:lnTo>
                <a:lnTo>
                  <a:pt x="37677" y="15443"/>
                </a:lnTo>
                <a:lnTo>
                  <a:pt x="76787" y="622"/>
                </a:lnTo>
                <a:lnTo>
                  <a:pt x="685159" y="0"/>
                </a:lnTo>
                <a:lnTo>
                  <a:pt x="4023481" y="0"/>
                </a:lnTo>
                <a:lnTo>
                  <a:pt x="4064618" y="10275"/>
                </a:lnTo>
                <a:lnTo>
                  <a:pt x="4095268" y="37603"/>
                </a:lnTo>
                <a:lnTo>
                  <a:pt x="4110121" y="76734"/>
                </a:lnTo>
                <a:lnTo>
                  <a:pt x="4110746" y="436107"/>
                </a:lnTo>
                <a:lnTo>
                  <a:pt x="4109536" y="450685"/>
                </a:lnTo>
                <a:lnTo>
                  <a:pt x="4092963" y="488933"/>
                </a:lnTo>
                <a:lnTo>
                  <a:pt x="4061101" y="514875"/>
                </a:lnTo>
                <a:lnTo>
                  <a:pt x="685159" y="523372"/>
                </a:lnTo>
                <a:lnTo>
                  <a:pt x="87264" y="523372"/>
                </a:lnTo>
                <a:lnTo>
                  <a:pt x="46147" y="513098"/>
                </a:lnTo>
                <a:lnTo>
                  <a:pt x="15494" y="485772"/>
                </a:lnTo>
                <a:lnTo>
                  <a:pt x="627" y="446636"/>
                </a:lnTo>
                <a:lnTo>
                  <a:pt x="0" y="305318"/>
                </a:lnTo>
                <a:lnTo>
                  <a:pt x="0" y="87233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60419" y="5409914"/>
            <a:ext cx="5654915" cy="1022052"/>
          </a:xfrm>
          <a:custGeom>
            <a:avLst/>
            <a:gdLst/>
            <a:ahLst/>
            <a:cxnLst/>
            <a:rect l="l" t="t" r="r" b="b"/>
            <a:pathLst>
              <a:path w="5951855" h="1314450">
                <a:moveTo>
                  <a:pt x="5732282" y="0"/>
                </a:moveTo>
                <a:lnTo>
                  <a:pt x="223022" y="0"/>
                </a:lnTo>
                <a:lnTo>
                  <a:pt x="205064" y="725"/>
                </a:lnTo>
                <a:lnTo>
                  <a:pt x="153805" y="11164"/>
                </a:lnTo>
                <a:lnTo>
                  <a:pt x="107652" y="32808"/>
                </a:lnTo>
                <a:lnTo>
                  <a:pt x="68134" y="64137"/>
                </a:lnTo>
                <a:lnTo>
                  <a:pt x="36777" y="103627"/>
                </a:lnTo>
                <a:lnTo>
                  <a:pt x="15109" y="149755"/>
                </a:lnTo>
                <a:lnTo>
                  <a:pt x="4658" y="201000"/>
                </a:lnTo>
                <a:lnTo>
                  <a:pt x="3931" y="218956"/>
                </a:lnTo>
                <a:lnTo>
                  <a:pt x="3931" y="766511"/>
                </a:lnTo>
                <a:lnTo>
                  <a:pt x="0" y="839248"/>
                </a:lnTo>
                <a:lnTo>
                  <a:pt x="3931" y="1095018"/>
                </a:lnTo>
                <a:lnTo>
                  <a:pt x="10304" y="1147649"/>
                </a:lnTo>
                <a:lnTo>
                  <a:pt x="28402" y="1195668"/>
                </a:lnTo>
                <a:lnTo>
                  <a:pt x="56699" y="1237553"/>
                </a:lnTo>
                <a:lnTo>
                  <a:pt x="93667" y="1271782"/>
                </a:lnTo>
                <a:lnTo>
                  <a:pt x="137778" y="1296830"/>
                </a:lnTo>
                <a:lnTo>
                  <a:pt x="187505" y="1311177"/>
                </a:lnTo>
                <a:lnTo>
                  <a:pt x="223022" y="1314044"/>
                </a:lnTo>
                <a:lnTo>
                  <a:pt x="5732282" y="1314044"/>
                </a:lnTo>
                <a:lnTo>
                  <a:pt x="5784931" y="1307678"/>
                </a:lnTo>
                <a:lnTo>
                  <a:pt x="5832962" y="1289595"/>
                </a:lnTo>
                <a:lnTo>
                  <a:pt x="5874852" y="1261317"/>
                </a:lnTo>
                <a:lnTo>
                  <a:pt x="5909082" y="1224367"/>
                </a:lnTo>
                <a:lnTo>
                  <a:pt x="5934130" y="1180268"/>
                </a:lnTo>
                <a:lnTo>
                  <a:pt x="5948475" y="1130542"/>
                </a:lnTo>
                <a:lnTo>
                  <a:pt x="5951341" y="1095018"/>
                </a:lnTo>
                <a:lnTo>
                  <a:pt x="5951341" y="218956"/>
                </a:lnTo>
                <a:lnTo>
                  <a:pt x="5944976" y="166344"/>
                </a:lnTo>
                <a:lnTo>
                  <a:pt x="5926894" y="118341"/>
                </a:lnTo>
                <a:lnTo>
                  <a:pt x="5898617" y="76469"/>
                </a:lnTo>
                <a:lnTo>
                  <a:pt x="5861665" y="42251"/>
                </a:lnTo>
                <a:lnTo>
                  <a:pt x="5817559" y="17209"/>
                </a:lnTo>
                <a:lnTo>
                  <a:pt x="5767820" y="2866"/>
                </a:lnTo>
                <a:lnTo>
                  <a:pt x="5750251" y="725"/>
                </a:lnTo>
                <a:lnTo>
                  <a:pt x="57322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образования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учреждения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(казенные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– 1)</a:t>
            </a:r>
          </a:p>
        </p:txBody>
      </p:sp>
      <p:sp>
        <p:nvSpPr>
          <p:cNvPr id="16" name="object 16"/>
          <p:cNvSpPr/>
          <p:nvPr/>
        </p:nvSpPr>
        <p:spPr>
          <a:xfrm>
            <a:off x="3339457" y="5379147"/>
            <a:ext cx="5673981" cy="1052819"/>
          </a:xfrm>
          <a:custGeom>
            <a:avLst/>
            <a:gdLst/>
            <a:ahLst/>
            <a:cxnLst/>
            <a:rect l="l" t="t" r="r" b="b"/>
            <a:pathLst>
              <a:path w="5951855" h="1314450">
                <a:moveTo>
                  <a:pt x="3931" y="218956"/>
                </a:moveTo>
                <a:lnTo>
                  <a:pt x="10304" y="166344"/>
                </a:lnTo>
                <a:lnTo>
                  <a:pt x="28402" y="118341"/>
                </a:lnTo>
                <a:lnTo>
                  <a:pt x="56699" y="76469"/>
                </a:lnTo>
                <a:lnTo>
                  <a:pt x="93667" y="42251"/>
                </a:lnTo>
                <a:lnTo>
                  <a:pt x="137778" y="17209"/>
                </a:lnTo>
                <a:lnTo>
                  <a:pt x="187505" y="2866"/>
                </a:lnTo>
                <a:lnTo>
                  <a:pt x="223022" y="0"/>
                </a:lnTo>
                <a:lnTo>
                  <a:pt x="995171" y="0"/>
                </a:lnTo>
                <a:lnTo>
                  <a:pt x="5732282" y="0"/>
                </a:lnTo>
                <a:lnTo>
                  <a:pt x="5784931" y="6364"/>
                </a:lnTo>
                <a:lnTo>
                  <a:pt x="5832962" y="24442"/>
                </a:lnTo>
                <a:lnTo>
                  <a:pt x="5874852" y="52712"/>
                </a:lnTo>
                <a:lnTo>
                  <a:pt x="5909082" y="89651"/>
                </a:lnTo>
                <a:lnTo>
                  <a:pt x="5934130" y="133736"/>
                </a:lnTo>
                <a:lnTo>
                  <a:pt x="5948475" y="183444"/>
                </a:lnTo>
                <a:lnTo>
                  <a:pt x="5951341" y="218956"/>
                </a:lnTo>
                <a:lnTo>
                  <a:pt x="5951341" y="1095018"/>
                </a:lnTo>
                <a:lnTo>
                  <a:pt x="5944976" y="1147649"/>
                </a:lnTo>
                <a:lnTo>
                  <a:pt x="5926894" y="1195668"/>
                </a:lnTo>
                <a:lnTo>
                  <a:pt x="5898617" y="1237553"/>
                </a:lnTo>
                <a:lnTo>
                  <a:pt x="5861665" y="1271782"/>
                </a:lnTo>
                <a:lnTo>
                  <a:pt x="5817559" y="1296830"/>
                </a:lnTo>
                <a:lnTo>
                  <a:pt x="5767820" y="1311177"/>
                </a:lnTo>
                <a:lnTo>
                  <a:pt x="5732282" y="1314044"/>
                </a:lnTo>
                <a:lnTo>
                  <a:pt x="995171" y="1314044"/>
                </a:lnTo>
                <a:lnTo>
                  <a:pt x="223022" y="1314044"/>
                </a:lnTo>
                <a:lnTo>
                  <a:pt x="170400" y="1307678"/>
                </a:lnTo>
                <a:lnTo>
                  <a:pt x="122375" y="1289595"/>
                </a:lnTo>
                <a:lnTo>
                  <a:pt x="80475" y="1261317"/>
                </a:lnTo>
                <a:lnTo>
                  <a:pt x="46228" y="1224367"/>
                </a:lnTo>
                <a:lnTo>
                  <a:pt x="21161" y="1180268"/>
                </a:lnTo>
                <a:lnTo>
                  <a:pt x="6801" y="1130542"/>
                </a:lnTo>
                <a:lnTo>
                  <a:pt x="3931" y="1095018"/>
                </a:lnTo>
                <a:lnTo>
                  <a:pt x="0" y="839248"/>
                </a:lnTo>
                <a:lnTo>
                  <a:pt x="3931" y="766511"/>
                </a:lnTo>
                <a:lnTo>
                  <a:pt x="3931" y="218956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00600" y="2438400"/>
            <a:ext cx="4038600" cy="838200"/>
          </a:xfrm>
          <a:custGeom>
            <a:avLst/>
            <a:gdLst/>
            <a:ahLst/>
            <a:cxnLst/>
            <a:rect l="l" t="t" r="r" b="b"/>
            <a:pathLst>
              <a:path w="4076065" h="720089">
                <a:moveTo>
                  <a:pt x="3955938" y="0"/>
                </a:moveTo>
                <a:lnTo>
                  <a:pt x="679338" y="0"/>
                </a:lnTo>
                <a:lnTo>
                  <a:pt x="114637" y="118"/>
                </a:lnTo>
                <a:lnTo>
                  <a:pt x="73008" y="9554"/>
                </a:lnTo>
                <a:lnTo>
                  <a:pt x="38310" y="32098"/>
                </a:lnTo>
                <a:lnTo>
                  <a:pt x="13337" y="64959"/>
                </a:lnTo>
                <a:lnTo>
                  <a:pt x="885" y="105346"/>
                </a:lnTo>
                <a:lnTo>
                  <a:pt x="0" y="119999"/>
                </a:lnTo>
                <a:lnTo>
                  <a:pt x="4" y="420105"/>
                </a:lnTo>
                <a:lnTo>
                  <a:pt x="120" y="605476"/>
                </a:lnTo>
                <a:lnTo>
                  <a:pt x="9566" y="647098"/>
                </a:lnTo>
                <a:lnTo>
                  <a:pt x="32120" y="681788"/>
                </a:lnTo>
                <a:lnTo>
                  <a:pt x="64989" y="706755"/>
                </a:lnTo>
                <a:lnTo>
                  <a:pt x="105378" y="719204"/>
                </a:lnTo>
                <a:lnTo>
                  <a:pt x="120030" y="720089"/>
                </a:lnTo>
                <a:lnTo>
                  <a:pt x="679338" y="720089"/>
                </a:lnTo>
                <a:lnTo>
                  <a:pt x="3961330" y="719971"/>
                </a:lnTo>
                <a:lnTo>
                  <a:pt x="4002955" y="710530"/>
                </a:lnTo>
                <a:lnTo>
                  <a:pt x="4037644" y="687977"/>
                </a:lnTo>
                <a:lnTo>
                  <a:pt x="4062606" y="655107"/>
                </a:lnTo>
                <a:lnTo>
                  <a:pt x="4075053" y="614713"/>
                </a:lnTo>
                <a:lnTo>
                  <a:pt x="4075937" y="600059"/>
                </a:lnTo>
                <a:lnTo>
                  <a:pt x="4075820" y="114631"/>
                </a:lnTo>
                <a:lnTo>
                  <a:pt x="4066390" y="72998"/>
                </a:lnTo>
                <a:lnTo>
                  <a:pt x="4043848" y="38302"/>
                </a:lnTo>
                <a:lnTo>
                  <a:pt x="4010985" y="13334"/>
                </a:lnTo>
                <a:lnTo>
                  <a:pt x="3970592" y="885"/>
                </a:lnTo>
                <a:lnTo>
                  <a:pt x="39559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dirty="0"/>
              <a:t>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Отгружено товаров собственного производства, выполнено работ, услуг собственными силами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7627,5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</a:t>
            </a:r>
          </a:p>
        </p:txBody>
      </p:sp>
      <p:sp>
        <p:nvSpPr>
          <p:cNvPr id="18" name="object 18"/>
          <p:cNvSpPr/>
          <p:nvPr/>
        </p:nvSpPr>
        <p:spPr>
          <a:xfrm>
            <a:off x="4777221" y="2483358"/>
            <a:ext cx="4057777" cy="782054"/>
          </a:xfrm>
          <a:custGeom>
            <a:avLst/>
            <a:gdLst/>
            <a:ahLst/>
            <a:cxnLst/>
            <a:rect l="l" t="t" r="r" b="b"/>
            <a:pathLst>
              <a:path w="4076065" h="720089">
                <a:moveTo>
                  <a:pt x="0" y="119999"/>
                </a:moveTo>
                <a:lnTo>
                  <a:pt x="7657" y="77723"/>
                </a:lnTo>
                <a:lnTo>
                  <a:pt x="28767" y="42043"/>
                </a:lnTo>
                <a:lnTo>
                  <a:pt x="60534" y="15750"/>
                </a:lnTo>
                <a:lnTo>
                  <a:pt x="100163" y="1635"/>
                </a:lnTo>
                <a:lnTo>
                  <a:pt x="679338" y="0"/>
                </a:lnTo>
                <a:lnTo>
                  <a:pt x="3955938" y="0"/>
                </a:lnTo>
                <a:lnTo>
                  <a:pt x="3998219" y="7655"/>
                </a:lnTo>
                <a:lnTo>
                  <a:pt x="4033902" y="28761"/>
                </a:lnTo>
                <a:lnTo>
                  <a:pt x="4060195" y="60525"/>
                </a:lnTo>
                <a:lnTo>
                  <a:pt x="4074306" y="100155"/>
                </a:lnTo>
                <a:lnTo>
                  <a:pt x="4075937" y="600059"/>
                </a:lnTo>
                <a:lnTo>
                  <a:pt x="4075053" y="614713"/>
                </a:lnTo>
                <a:lnTo>
                  <a:pt x="4062606" y="655107"/>
                </a:lnTo>
                <a:lnTo>
                  <a:pt x="4037644" y="687977"/>
                </a:lnTo>
                <a:lnTo>
                  <a:pt x="4002955" y="710530"/>
                </a:lnTo>
                <a:lnTo>
                  <a:pt x="3961330" y="719971"/>
                </a:lnTo>
                <a:lnTo>
                  <a:pt x="679338" y="720089"/>
                </a:lnTo>
                <a:lnTo>
                  <a:pt x="120030" y="720089"/>
                </a:lnTo>
                <a:lnTo>
                  <a:pt x="77754" y="712434"/>
                </a:lnTo>
                <a:lnTo>
                  <a:pt x="42068" y="691329"/>
                </a:lnTo>
                <a:lnTo>
                  <a:pt x="15765" y="659569"/>
                </a:lnTo>
                <a:lnTo>
                  <a:pt x="1639" y="619948"/>
                </a:lnTo>
                <a:lnTo>
                  <a:pt x="0" y="412241"/>
                </a:lnTo>
                <a:lnTo>
                  <a:pt x="0" y="420105"/>
                </a:lnTo>
                <a:lnTo>
                  <a:pt x="0" y="119999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195952" y="1206471"/>
            <a:ext cx="52857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9580" indent="6985">
              <a:lnSpc>
                <a:spcPct val="100000"/>
              </a:lnSpc>
            </a:pPr>
            <a:r>
              <a:rPr lang="ru-RU" b="1" spc="385" dirty="0">
                <a:latin typeface="Times New Roman"/>
                <a:cs typeface="Times New Roman"/>
              </a:rPr>
              <a:t>Площадь – 1960 кв. км.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11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0" y="144457"/>
                </a:moveTo>
                <a:lnTo>
                  <a:pt x="21011" y="98796"/>
                </a:lnTo>
                <a:lnTo>
                  <a:pt x="61748" y="68361"/>
                </a:lnTo>
                <a:lnTo>
                  <a:pt x="99209" y="50444"/>
                </a:lnTo>
                <a:lnTo>
                  <a:pt x="143922" y="34772"/>
                </a:lnTo>
                <a:lnTo>
                  <a:pt x="195038" y="21642"/>
                </a:lnTo>
                <a:lnTo>
                  <a:pt x="251710" y="11351"/>
                </a:lnTo>
                <a:lnTo>
                  <a:pt x="313087" y="4198"/>
                </a:lnTo>
                <a:lnTo>
                  <a:pt x="378321" y="478"/>
                </a:lnTo>
                <a:lnTo>
                  <a:pt x="412120" y="0"/>
                </a:lnTo>
                <a:lnTo>
                  <a:pt x="445935" y="478"/>
                </a:lnTo>
                <a:lnTo>
                  <a:pt x="511199" y="4198"/>
                </a:lnTo>
                <a:lnTo>
                  <a:pt x="572600" y="11351"/>
                </a:lnTo>
                <a:lnTo>
                  <a:pt x="629289" y="21642"/>
                </a:lnTo>
                <a:lnTo>
                  <a:pt x="680419" y="34772"/>
                </a:lnTo>
                <a:lnTo>
                  <a:pt x="725141" y="50444"/>
                </a:lnTo>
                <a:lnTo>
                  <a:pt x="762608" y="68361"/>
                </a:lnTo>
                <a:lnTo>
                  <a:pt x="803349" y="98796"/>
                </a:lnTo>
                <a:lnTo>
                  <a:pt x="822995" y="132609"/>
                </a:lnTo>
                <a:lnTo>
                  <a:pt x="824362" y="144457"/>
                </a:lnTo>
                <a:lnTo>
                  <a:pt x="822995" y="156305"/>
                </a:lnTo>
                <a:lnTo>
                  <a:pt x="803349" y="190117"/>
                </a:lnTo>
                <a:lnTo>
                  <a:pt x="762608" y="220552"/>
                </a:lnTo>
                <a:lnTo>
                  <a:pt x="725141" y="238469"/>
                </a:lnTo>
                <a:lnTo>
                  <a:pt x="680419" y="254142"/>
                </a:lnTo>
                <a:lnTo>
                  <a:pt x="629289" y="267272"/>
                </a:lnTo>
                <a:lnTo>
                  <a:pt x="572600" y="277563"/>
                </a:lnTo>
                <a:lnTo>
                  <a:pt x="511199" y="284717"/>
                </a:lnTo>
                <a:lnTo>
                  <a:pt x="445935" y="288436"/>
                </a:lnTo>
                <a:lnTo>
                  <a:pt x="412120" y="288915"/>
                </a:lnTo>
                <a:lnTo>
                  <a:pt x="378321" y="288436"/>
                </a:lnTo>
                <a:lnTo>
                  <a:pt x="313087" y="284717"/>
                </a:lnTo>
                <a:lnTo>
                  <a:pt x="251710" y="277563"/>
                </a:lnTo>
                <a:lnTo>
                  <a:pt x="195038" y="267272"/>
                </a:lnTo>
                <a:lnTo>
                  <a:pt x="143922" y="254142"/>
                </a:lnTo>
                <a:lnTo>
                  <a:pt x="99209" y="238469"/>
                </a:lnTo>
                <a:lnTo>
                  <a:pt x="61748" y="220552"/>
                </a:lnTo>
                <a:lnTo>
                  <a:pt x="21011" y="190117"/>
                </a:lnTo>
                <a:lnTo>
                  <a:pt x="1366" y="156305"/>
                </a:lnTo>
                <a:lnTo>
                  <a:pt x="0" y="144457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TextBox 21"/>
          <p:cNvSpPr txBox="1"/>
          <p:nvPr/>
        </p:nvSpPr>
        <p:spPr>
          <a:xfrm>
            <a:off x="4648201" y="4114801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 в действующих ценах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1504,6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648200" y="1600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25,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человек</a:t>
            </a: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92" y="1248757"/>
            <a:ext cx="4341942" cy="4066373"/>
          </a:xfrm>
          <a:prstGeom prst="rect">
            <a:avLst/>
          </a:prstGeom>
        </p:spPr>
      </p:pic>
    </p:spTree>
  </p:cSld>
  <p:clrMapOvr>
    <a:masterClrMapping/>
  </p:clrMapOvr>
  <p:transition advTm="5438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068" y="100584"/>
            <a:ext cx="8852916" cy="896111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914400" y="225459"/>
            <a:ext cx="1043940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8630" algn="ctr">
              <a:lnSpc>
                <a:spcPct val="100000"/>
              </a:lnSpc>
            </a:pPr>
            <a:r>
              <a:rPr lang="ru-RU" sz="20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основные направления бюджетной и налоговой</a:t>
            </a:r>
            <a:br>
              <a:rPr lang="ru-RU" sz="20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политики Починковского муниципального </a:t>
            </a:r>
            <a:r>
              <a:rPr lang="ru-RU" sz="20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 </a:t>
            </a:r>
            <a:r>
              <a:rPr lang="ru-RU" sz="20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sz="20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lang="ru-RU" sz="20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0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xfrm flipH="1">
            <a:off x="8405516" y="6456793"/>
            <a:ext cx="41566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lang="ru-RU" spc="-15" dirty="0"/>
              <a:t>12</a:t>
            </a:r>
            <a:endParaRPr spc="-15" dirty="0"/>
          </a:p>
        </p:txBody>
      </p:sp>
      <p:sp>
        <p:nvSpPr>
          <p:cNvPr id="8" name="object 8"/>
          <p:cNvSpPr/>
          <p:nvPr/>
        </p:nvSpPr>
        <p:spPr>
          <a:xfrm>
            <a:off x="1145405" y="1974180"/>
            <a:ext cx="4798195" cy="720090"/>
          </a:xfrm>
          <a:custGeom>
            <a:avLst/>
            <a:gdLst/>
            <a:ahLst/>
            <a:cxnLst/>
            <a:rect l="l" t="t" r="r" b="b"/>
            <a:pathLst>
              <a:path w="4097020" h="720089">
                <a:moveTo>
                  <a:pt x="0" y="120030"/>
                </a:moveTo>
                <a:lnTo>
                  <a:pt x="7655" y="77754"/>
                </a:lnTo>
                <a:lnTo>
                  <a:pt x="28760" y="42068"/>
                </a:lnTo>
                <a:lnTo>
                  <a:pt x="60520" y="15765"/>
                </a:lnTo>
                <a:lnTo>
                  <a:pt x="100141" y="1639"/>
                </a:lnTo>
                <a:lnTo>
                  <a:pt x="682751" y="0"/>
                </a:lnTo>
                <a:lnTo>
                  <a:pt x="3976755" y="0"/>
                </a:lnTo>
                <a:lnTo>
                  <a:pt x="4019032" y="7657"/>
                </a:lnTo>
                <a:lnTo>
                  <a:pt x="4054712" y="28767"/>
                </a:lnTo>
                <a:lnTo>
                  <a:pt x="4081005" y="60534"/>
                </a:lnTo>
                <a:lnTo>
                  <a:pt x="4095120" y="100163"/>
                </a:lnTo>
                <a:lnTo>
                  <a:pt x="4096755" y="600090"/>
                </a:lnTo>
                <a:lnTo>
                  <a:pt x="4095870" y="614744"/>
                </a:lnTo>
                <a:lnTo>
                  <a:pt x="4083421" y="655137"/>
                </a:lnTo>
                <a:lnTo>
                  <a:pt x="4058453" y="688000"/>
                </a:lnTo>
                <a:lnTo>
                  <a:pt x="4023756" y="710542"/>
                </a:lnTo>
                <a:lnTo>
                  <a:pt x="3982124" y="719972"/>
                </a:lnTo>
                <a:lnTo>
                  <a:pt x="682751" y="720089"/>
                </a:lnTo>
                <a:lnTo>
                  <a:pt x="120030" y="720089"/>
                </a:lnTo>
                <a:lnTo>
                  <a:pt x="77749" y="712436"/>
                </a:lnTo>
                <a:lnTo>
                  <a:pt x="42060" y="691335"/>
                </a:lnTo>
                <a:lnTo>
                  <a:pt x="15757" y="659578"/>
                </a:lnTo>
                <a:lnTo>
                  <a:pt x="1636" y="619956"/>
                </a:lnTo>
                <a:lnTo>
                  <a:pt x="0" y="412394"/>
                </a:lnTo>
                <a:lnTo>
                  <a:pt x="0" y="420136"/>
                </a:lnTo>
                <a:lnTo>
                  <a:pt x="0" y="120030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84515" y="3954968"/>
            <a:ext cx="7004058" cy="670869"/>
          </a:xfrm>
          <a:custGeom>
            <a:avLst/>
            <a:gdLst/>
            <a:ahLst/>
            <a:cxnLst/>
            <a:rect l="l" t="t" r="r" b="b"/>
            <a:pathLst>
              <a:path w="4076065" h="864235">
                <a:moveTo>
                  <a:pt x="0" y="144017"/>
                </a:moveTo>
                <a:lnTo>
                  <a:pt x="6449" y="101300"/>
                </a:lnTo>
                <a:lnTo>
                  <a:pt x="24500" y="63674"/>
                </a:lnTo>
                <a:lnTo>
                  <a:pt x="52206" y="33083"/>
                </a:lnTo>
                <a:lnTo>
                  <a:pt x="87620" y="11476"/>
                </a:lnTo>
                <a:lnTo>
                  <a:pt x="128796" y="796"/>
                </a:lnTo>
                <a:lnTo>
                  <a:pt x="679338" y="0"/>
                </a:lnTo>
                <a:lnTo>
                  <a:pt x="3931919" y="0"/>
                </a:lnTo>
                <a:lnTo>
                  <a:pt x="3974646" y="6449"/>
                </a:lnTo>
                <a:lnTo>
                  <a:pt x="4012274" y="24498"/>
                </a:lnTo>
                <a:lnTo>
                  <a:pt x="4042861" y="52203"/>
                </a:lnTo>
                <a:lnTo>
                  <a:pt x="4064465" y="87617"/>
                </a:lnTo>
                <a:lnTo>
                  <a:pt x="4075141" y="128795"/>
                </a:lnTo>
                <a:lnTo>
                  <a:pt x="4075937" y="720089"/>
                </a:lnTo>
                <a:lnTo>
                  <a:pt x="4075197" y="734774"/>
                </a:lnTo>
                <a:lnTo>
                  <a:pt x="4064668" y="776011"/>
                </a:lnTo>
                <a:lnTo>
                  <a:pt x="4043188" y="811508"/>
                </a:lnTo>
                <a:lnTo>
                  <a:pt x="4012700" y="839320"/>
                </a:lnTo>
                <a:lnTo>
                  <a:pt x="3975147" y="857502"/>
                </a:lnTo>
                <a:lnTo>
                  <a:pt x="3932472" y="864106"/>
                </a:lnTo>
                <a:lnTo>
                  <a:pt x="679338" y="864107"/>
                </a:lnTo>
                <a:lnTo>
                  <a:pt x="144017" y="864107"/>
                </a:lnTo>
                <a:lnTo>
                  <a:pt x="101303" y="857658"/>
                </a:lnTo>
                <a:lnTo>
                  <a:pt x="63676" y="839609"/>
                </a:lnTo>
                <a:lnTo>
                  <a:pt x="33085" y="811904"/>
                </a:lnTo>
                <a:lnTo>
                  <a:pt x="11476" y="776490"/>
                </a:lnTo>
                <a:lnTo>
                  <a:pt x="796" y="735312"/>
                </a:lnTo>
                <a:lnTo>
                  <a:pt x="1" y="720642"/>
                </a:lnTo>
                <a:lnTo>
                  <a:pt x="0" y="746247"/>
                </a:lnTo>
                <a:lnTo>
                  <a:pt x="0" y="504062"/>
                </a:lnTo>
                <a:lnTo>
                  <a:pt x="0" y="144017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40456" y="1168244"/>
            <a:ext cx="4115683" cy="621973"/>
          </a:xfrm>
          <a:custGeom>
            <a:avLst/>
            <a:gdLst/>
            <a:ahLst/>
            <a:cxnLst/>
            <a:rect l="l" t="t" r="r" b="b"/>
            <a:pathLst>
              <a:path w="4110990" h="523875">
                <a:moveTo>
                  <a:pt x="0" y="87233"/>
                </a:moveTo>
                <a:lnTo>
                  <a:pt x="10306" y="46063"/>
                </a:lnTo>
                <a:lnTo>
                  <a:pt x="37677" y="15443"/>
                </a:lnTo>
                <a:lnTo>
                  <a:pt x="76787" y="622"/>
                </a:lnTo>
                <a:lnTo>
                  <a:pt x="685159" y="0"/>
                </a:lnTo>
                <a:lnTo>
                  <a:pt x="4023481" y="0"/>
                </a:lnTo>
                <a:lnTo>
                  <a:pt x="4064618" y="10275"/>
                </a:lnTo>
                <a:lnTo>
                  <a:pt x="4095268" y="37603"/>
                </a:lnTo>
                <a:lnTo>
                  <a:pt x="4110121" y="76734"/>
                </a:lnTo>
                <a:lnTo>
                  <a:pt x="4110746" y="436107"/>
                </a:lnTo>
                <a:lnTo>
                  <a:pt x="4109536" y="450685"/>
                </a:lnTo>
                <a:lnTo>
                  <a:pt x="4092963" y="488933"/>
                </a:lnTo>
                <a:lnTo>
                  <a:pt x="4061101" y="514875"/>
                </a:lnTo>
                <a:lnTo>
                  <a:pt x="685159" y="523372"/>
                </a:lnTo>
                <a:lnTo>
                  <a:pt x="87264" y="523372"/>
                </a:lnTo>
                <a:lnTo>
                  <a:pt x="46147" y="513098"/>
                </a:lnTo>
                <a:lnTo>
                  <a:pt x="15494" y="485772"/>
                </a:lnTo>
                <a:lnTo>
                  <a:pt x="627" y="446636"/>
                </a:lnTo>
                <a:lnTo>
                  <a:pt x="0" y="305318"/>
                </a:lnTo>
                <a:lnTo>
                  <a:pt x="0" y="87233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10385" y="5655977"/>
            <a:ext cx="4043366" cy="965684"/>
          </a:xfrm>
          <a:custGeom>
            <a:avLst/>
            <a:gdLst/>
            <a:ahLst/>
            <a:cxnLst/>
            <a:rect l="l" t="t" r="r" b="b"/>
            <a:pathLst>
              <a:path w="5951855" h="1314450">
                <a:moveTo>
                  <a:pt x="3931" y="218956"/>
                </a:moveTo>
                <a:lnTo>
                  <a:pt x="10304" y="166344"/>
                </a:lnTo>
                <a:lnTo>
                  <a:pt x="28402" y="118341"/>
                </a:lnTo>
                <a:lnTo>
                  <a:pt x="56699" y="76469"/>
                </a:lnTo>
                <a:lnTo>
                  <a:pt x="93667" y="42251"/>
                </a:lnTo>
                <a:lnTo>
                  <a:pt x="137778" y="17209"/>
                </a:lnTo>
                <a:lnTo>
                  <a:pt x="187505" y="2866"/>
                </a:lnTo>
                <a:lnTo>
                  <a:pt x="223022" y="0"/>
                </a:lnTo>
                <a:lnTo>
                  <a:pt x="995171" y="0"/>
                </a:lnTo>
                <a:lnTo>
                  <a:pt x="5732282" y="0"/>
                </a:lnTo>
                <a:lnTo>
                  <a:pt x="5784931" y="6364"/>
                </a:lnTo>
                <a:lnTo>
                  <a:pt x="5832962" y="24442"/>
                </a:lnTo>
                <a:lnTo>
                  <a:pt x="5874852" y="52712"/>
                </a:lnTo>
                <a:lnTo>
                  <a:pt x="5909082" y="89651"/>
                </a:lnTo>
                <a:lnTo>
                  <a:pt x="5934130" y="133736"/>
                </a:lnTo>
                <a:lnTo>
                  <a:pt x="5948475" y="183444"/>
                </a:lnTo>
                <a:lnTo>
                  <a:pt x="5951341" y="218956"/>
                </a:lnTo>
                <a:lnTo>
                  <a:pt x="5951341" y="1095018"/>
                </a:lnTo>
                <a:lnTo>
                  <a:pt x="5944976" y="1147649"/>
                </a:lnTo>
                <a:lnTo>
                  <a:pt x="5926894" y="1195668"/>
                </a:lnTo>
                <a:lnTo>
                  <a:pt x="5898617" y="1237553"/>
                </a:lnTo>
                <a:lnTo>
                  <a:pt x="5861665" y="1271782"/>
                </a:lnTo>
                <a:lnTo>
                  <a:pt x="5817559" y="1296830"/>
                </a:lnTo>
                <a:lnTo>
                  <a:pt x="5767820" y="1311177"/>
                </a:lnTo>
                <a:lnTo>
                  <a:pt x="5732282" y="1314044"/>
                </a:lnTo>
                <a:lnTo>
                  <a:pt x="995171" y="1314044"/>
                </a:lnTo>
                <a:lnTo>
                  <a:pt x="223022" y="1314044"/>
                </a:lnTo>
                <a:lnTo>
                  <a:pt x="170400" y="1307678"/>
                </a:lnTo>
                <a:lnTo>
                  <a:pt x="122375" y="1289595"/>
                </a:lnTo>
                <a:lnTo>
                  <a:pt x="80475" y="1261317"/>
                </a:lnTo>
                <a:lnTo>
                  <a:pt x="46228" y="1224367"/>
                </a:lnTo>
                <a:lnTo>
                  <a:pt x="21161" y="1180268"/>
                </a:lnTo>
                <a:lnTo>
                  <a:pt x="6801" y="1130542"/>
                </a:lnTo>
                <a:lnTo>
                  <a:pt x="3931" y="1095018"/>
                </a:lnTo>
                <a:lnTo>
                  <a:pt x="0" y="839248"/>
                </a:lnTo>
                <a:lnTo>
                  <a:pt x="3931" y="766511"/>
                </a:lnTo>
                <a:lnTo>
                  <a:pt x="3931" y="218956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55632" y="2867263"/>
            <a:ext cx="5995736" cy="881681"/>
          </a:xfrm>
          <a:custGeom>
            <a:avLst/>
            <a:gdLst/>
            <a:ahLst/>
            <a:cxnLst/>
            <a:rect l="l" t="t" r="r" b="b"/>
            <a:pathLst>
              <a:path w="4076065" h="720089">
                <a:moveTo>
                  <a:pt x="0" y="119999"/>
                </a:moveTo>
                <a:lnTo>
                  <a:pt x="7657" y="77723"/>
                </a:lnTo>
                <a:lnTo>
                  <a:pt x="28767" y="42043"/>
                </a:lnTo>
                <a:lnTo>
                  <a:pt x="60534" y="15750"/>
                </a:lnTo>
                <a:lnTo>
                  <a:pt x="100163" y="1635"/>
                </a:lnTo>
                <a:lnTo>
                  <a:pt x="679338" y="0"/>
                </a:lnTo>
                <a:lnTo>
                  <a:pt x="3955938" y="0"/>
                </a:lnTo>
                <a:lnTo>
                  <a:pt x="3998219" y="7655"/>
                </a:lnTo>
                <a:lnTo>
                  <a:pt x="4033902" y="28761"/>
                </a:lnTo>
                <a:lnTo>
                  <a:pt x="4060195" y="60525"/>
                </a:lnTo>
                <a:lnTo>
                  <a:pt x="4074306" y="100155"/>
                </a:lnTo>
                <a:lnTo>
                  <a:pt x="4075937" y="600059"/>
                </a:lnTo>
                <a:lnTo>
                  <a:pt x="4075053" y="614713"/>
                </a:lnTo>
                <a:lnTo>
                  <a:pt x="4062606" y="655107"/>
                </a:lnTo>
                <a:lnTo>
                  <a:pt x="4037644" y="687977"/>
                </a:lnTo>
                <a:lnTo>
                  <a:pt x="4002955" y="710530"/>
                </a:lnTo>
                <a:lnTo>
                  <a:pt x="3961330" y="719971"/>
                </a:lnTo>
                <a:lnTo>
                  <a:pt x="679338" y="720089"/>
                </a:lnTo>
                <a:lnTo>
                  <a:pt x="120030" y="720089"/>
                </a:lnTo>
                <a:lnTo>
                  <a:pt x="77754" y="712434"/>
                </a:lnTo>
                <a:lnTo>
                  <a:pt x="42068" y="691329"/>
                </a:lnTo>
                <a:lnTo>
                  <a:pt x="15765" y="659569"/>
                </a:lnTo>
                <a:lnTo>
                  <a:pt x="1639" y="619948"/>
                </a:lnTo>
                <a:lnTo>
                  <a:pt x="0" y="412241"/>
                </a:lnTo>
                <a:lnTo>
                  <a:pt x="0" y="420105"/>
                </a:lnTo>
                <a:lnTo>
                  <a:pt x="0" y="119999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12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0" y="144457"/>
                </a:moveTo>
                <a:lnTo>
                  <a:pt x="21011" y="98796"/>
                </a:lnTo>
                <a:lnTo>
                  <a:pt x="61748" y="68361"/>
                </a:lnTo>
                <a:lnTo>
                  <a:pt x="99209" y="50444"/>
                </a:lnTo>
                <a:lnTo>
                  <a:pt x="143922" y="34772"/>
                </a:lnTo>
                <a:lnTo>
                  <a:pt x="195038" y="21642"/>
                </a:lnTo>
                <a:lnTo>
                  <a:pt x="251710" y="11351"/>
                </a:lnTo>
                <a:lnTo>
                  <a:pt x="313087" y="4198"/>
                </a:lnTo>
                <a:lnTo>
                  <a:pt x="378321" y="478"/>
                </a:lnTo>
                <a:lnTo>
                  <a:pt x="412120" y="0"/>
                </a:lnTo>
                <a:lnTo>
                  <a:pt x="445935" y="478"/>
                </a:lnTo>
                <a:lnTo>
                  <a:pt x="511199" y="4198"/>
                </a:lnTo>
                <a:lnTo>
                  <a:pt x="572600" y="11351"/>
                </a:lnTo>
                <a:lnTo>
                  <a:pt x="629289" y="21642"/>
                </a:lnTo>
                <a:lnTo>
                  <a:pt x="680419" y="34772"/>
                </a:lnTo>
                <a:lnTo>
                  <a:pt x="725141" y="50444"/>
                </a:lnTo>
                <a:lnTo>
                  <a:pt x="762608" y="68361"/>
                </a:lnTo>
                <a:lnTo>
                  <a:pt x="803349" y="98796"/>
                </a:lnTo>
                <a:lnTo>
                  <a:pt x="822995" y="132609"/>
                </a:lnTo>
                <a:lnTo>
                  <a:pt x="824362" y="144457"/>
                </a:lnTo>
                <a:lnTo>
                  <a:pt x="822995" y="156305"/>
                </a:lnTo>
                <a:lnTo>
                  <a:pt x="803349" y="190117"/>
                </a:lnTo>
                <a:lnTo>
                  <a:pt x="762608" y="220552"/>
                </a:lnTo>
                <a:lnTo>
                  <a:pt x="725141" y="238469"/>
                </a:lnTo>
                <a:lnTo>
                  <a:pt x="680419" y="254142"/>
                </a:lnTo>
                <a:lnTo>
                  <a:pt x="629289" y="267272"/>
                </a:lnTo>
                <a:lnTo>
                  <a:pt x="572600" y="277563"/>
                </a:lnTo>
                <a:lnTo>
                  <a:pt x="511199" y="284717"/>
                </a:lnTo>
                <a:lnTo>
                  <a:pt x="445935" y="288436"/>
                </a:lnTo>
                <a:lnTo>
                  <a:pt x="412120" y="288915"/>
                </a:lnTo>
                <a:lnTo>
                  <a:pt x="378321" y="288436"/>
                </a:lnTo>
                <a:lnTo>
                  <a:pt x="313087" y="284717"/>
                </a:lnTo>
                <a:lnTo>
                  <a:pt x="251710" y="277563"/>
                </a:lnTo>
                <a:lnTo>
                  <a:pt x="195038" y="267272"/>
                </a:lnTo>
                <a:lnTo>
                  <a:pt x="143922" y="254142"/>
                </a:lnTo>
                <a:lnTo>
                  <a:pt x="99209" y="238469"/>
                </a:lnTo>
                <a:lnTo>
                  <a:pt x="61748" y="220552"/>
                </a:lnTo>
                <a:lnTo>
                  <a:pt x="21011" y="190117"/>
                </a:lnTo>
                <a:lnTo>
                  <a:pt x="1366" y="156305"/>
                </a:lnTo>
                <a:lnTo>
                  <a:pt x="0" y="144457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/>
          <p:cNvSpPr/>
          <p:nvPr/>
        </p:nvSpPr>
        <p:spPr>
          <a:xfrm>
            <a:off x="732347" y="4820977"/>
            <a:ext cx="7872157" cy="415823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r>
              <a:rPr lang="ru-RU" sz="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Главные приоритеты бюджетной политики на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9027" y="1128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Сохранение и развитие налогового потенциала на территории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78493" y="2006460"/>
            <a:ext cx="4841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сбалансированности и устойчивости бюджетной  системы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9800" y="2825784"/>
            <a:ext cx="5867400" cy="916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эффективности расходования бюджетных средств, выявление и использование резервов для достижения планируемых результатов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55632" y="3961795"/>
            <a:ext cx="6921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качества финансового контроля в управлении бюджетным процессом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bject 18"/>
          <p:cNvSpPr/>
          <p:nvPr/>
        </p:nvSpPr>
        <p:spPr>
          <a:xfrm rot="5400000">
            <a:off x="2234753" y="5198251"/>
            <a:ext cx="491829" cy="502800"/>
          </a:xfrm>
          <a:custGeom>
            <a:avLst/>
            <a:gdLst/>
            <a:ahLst/>
            <a:cxnLst/>
            <a:rect l="l" t="t" r="r" b="b"/>
            <a:pathLst>
              <a:path w="553720" h="447675">
                <a:moveTo>
                  <a:pt x="329830" y="0"/>
                </a:moveTo>
                <a:lnTo>
                  <a:pt x="329830" y="111895"/>
                </a:lnTo>
                <a:lnTo>
                  <a:pt x="0" y="111895"/>
                </a:lnTo>
                <a:lnTo>
                  <a:pt x="111751" y="223646"/>
                </a:lnTo>
                <a:lnTo>
                  <a:pt x="0" y="335542"/>
                </a:lnTo>
                <a:lnTo>
                  <a:pt x="329830" y="335542"/>
                </a:lnTo>
                <a:lnTo>
                  <a:pt x="329830" y="447425"/>
                </a:lnTo>
                <a:lnTo>
                  <a:pt x="553461" y="223646"/>
                </a:lnTo>
                <a:lnTo>
                  <a:pt x="32983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TextBox 21"/>
          <p:cNvSpPr txBox="1"/>
          <p:nvPr/>
        </p:nvSpPr>
        <p:spPr>
          <a:xfrm>
            <a:off x="4953000" y="5638800"/>
            <a:ext cx="3381718" cy="8617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показателей дорожных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62000" y="5638801"/>
            <a:ext cx="4038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жизни населения Починковского муниципального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0" name="object 18"/>
          <p:cNvSpPr/>
          <p:nvPr/>
        </p:nvSpPr>
        <p:spPr>
          <a:xfrm rot="5400000">
            <a:off x="6615968" y="5208578"/>
            <a:ext cx="541729" cy="503050"/>
          </a:xfrm>
          <a:custGeom>
            <a:avLst/>
            <a:gdLst/>
            <a:ahLst/>
            <a:cxnLst/>
            <a:rect l="l" t="t" r="r" b="b"/>
            <a:pathLst>
              <a:path w="553720" h="447675">
                <a:moveTo>
                  <a:pt x="329830" y="0"/>
                </a:moveTo>
                <a:lnTo>
                  <a:pt x="329830" y="111895"/>
                </a:lnTo>
                <a:lnTo>
                  <a:pt x="0" y="111895"/>
                </a:lnTo>
                <a:lnTo>
                  <a:pt x="111751" y="223646"/>
                </a:lnTo>
                <a:lnTo>
                  <a:pt x="0" y="335542"/>
                </a:lnTo>
                <a:lnTo>
                  <a:pt x="329830" y="335542"/>
                </a:lnTo>
                <a:lnTo>
                  <a:pt x="329830" y="447425"/>
                </a:lnTo>
                <a:lnTo>
                  <a:pt x="553461" y="223646"/>
                </a:lnTo>
                <a:lnTo>
                  <a:pt x="32983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4454730"/>
      </p:ext>
    </p:extLst>
  </p:cSld>
  <p:clrMapOvr>
    <a:masterClrMapping/>
  </p:clrMapOvr>
  <p:transition advTm="5719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Прямая соединительная линия 112"/>
          <p:cNvCxnSpPr/>
          <p:nvPr/>
        </p:nvCxnSpPr>
        <p:spPr>
          <a:xfrm>
            <a:off x="1115784" y="2061891"/>
            <a:ext cx="3024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1135101" y="2235061"/>
            <a:ext cx="303546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208" y="372885"/>
            <a:ext cx="6347713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541" y="1696091"/>
            <a:ext cx="8216937" cy="453665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9000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6000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2"/>
          <p:cNvSpPr/>
          <p:nvPr/>
        </p:nvSpPr>
        <p:spPr>
          <a:xfrm flipV="1">
            <a:off x="1120773" y="2917653"/>
            <a:ext cx="3049788" cy="45719"/>
          </a:xfrm>
          <a:custGeom>
            <a:avLst/>
            <a:gdLst/>
            <a:ahLst/>
            <a:cxnLst/>
            <a:rect l="l" t="t" r="r" b="b"/>
            <a:pathLst>
              <a:path w="2999740">
                <a:moveTo>
                  <a:pt x="0" y="0"/>
                </a:moveTo>
                <a:lnTo>
                  <a:pt x="299923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3"/>
          <p:cNvSpPr/>
          <p:nvPr/>
        </p:nvSpPr>
        <p:spPr>
          <a:xfrm>
            <a:off x="1127914" y="2381752"/>
            <a:ext cx="2999740" cy="0"/>
          </a:xfrm>
          <a:custGeom>
            <a:avLst/>
            <a:gdLst/>
            <a:ahLst/>
            <a:cxnLst/>
            <a:rect l="l" t="t" r="r" b="b"/>
            <a:pathLst>
              <a:path w="2999740">
                <a:moveTo>
                  <a:pt x="0" y="0"/>
                </a:moveTo>
                <a:lnTo>
                  <a:pt x="299923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/>
          <p:cNvSpPr/>
          <p:nvPr/>
        </p:nvSpPr>
        <p:spPr>
          <a:xfrm flipV="1">
            <a:off x="1198099" y="1829708"/>
            <a:ext cx="2999740" cy="51911"/>
          </a:xfrm>
          <a:custGeom>
            <a:avLst/>
            <a:gdLst/>
            <a:ahLst/>
            <a:cxnLst/>
            <a:rect l="l" t="t" r="r" b="b"/>
            <a:pathLst>
              <a:path w="2999740">
                <a:moveTo>
                  <a:pt x="0" y="0"/>
                </a:moveTo>
                <a:lnTo>
                  <a:pt x="299923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8"/>
          <p:cNvSpPr/>
          <p:nvPr/>
        </p:nvSpPr>
        <p:spPr>
          <a:xfrm>
            <a:off x="1440688" y="2134943"/>
            <a:ext cx="451985" cy="1373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9"/>
          <p:cNvSpPr/>
          <p:nvPr/>
        </p:nvSpPr>
        <p:spPr>
          <a:xfrm>
            <a:off x="2102831" y="2008696"/>
            <a:ext cx="442701" cy="14751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316736" y="1776984"/>
            <a:ext cx="0" cy="1758950"/>
          </a:xfrm>
          <a:custGeom>
            <a:avLst/>
            <a:gdLst/>
            <a:ahLst/>
            <a:cxnLst/>
            <a:rect l="l" t="t" r="r" b="b"/>
            <a:pathLst>
              <a:path h="1758950">
                <a:moveTo>
                  <a:pt x="0" y="0"/>
                </a:moveTo>
                <a:lnTo>
                  <a:pt x="0" y="1758695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43583" y="3479291"/>
            <a:ext cx="2999740" cy="0"/>
          </a:xfrm>
          <a:custGeom>
            <a:avLst/>
            <a:gdLst/>
            <a:ahLst/>
            <a:cxnLst/>
            <a:rect l="l" t="t" r="r" b="b"/>
            <a:pathLst>
              <a:path w="2999740">
                <a:moveTo>
                  <a:pt x="0" y="0"/>
                </a:moveTo>
                <a:lnTo>
                  <a:pt x="299923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292095" y="3479291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67455" y="3479291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42815" y="3479291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7"/>
          <p:cNvSpPr txBox="1"/>
          <p:nvPr/>
        </p:nvSpPr>
        <p:spPr>
          <a:xfrm>
            <a:off x="2555776" y="1988840"/>
            <a:ext cx="792088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spc="-10" dirty="0">
                <a:latin typeface="Times New Roman"/>
                <a:cs typeface="Times New Roman"/>
              </a:rPr>
              <a:t> 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7" name="object 18"/>
          <p:cNvSpPr txBox="1"/>
          <p:nvPr/>
        </p:nvSpPr>
        <p:spPr>
          <a:xfrm>
            <a:off x="3437384" y="1716172"/>
            <a:ext cx="63627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spc="-10" dirty="0">
                <a:latin typeface="Times New Roman"/>
                <a:cs typeface="Times New Roman"/>
              </a:rPr>
              <a:t>  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8" name="object 19"/>
          <p:cNvSpPr txBox="1"/>
          <p:nvPr/>
        </p:nvSpPr>
        <p:spPr>
          <a:xfrm>
            <a:off x="966922" y="3367745"/>
            <a:ext cx="1511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9" name="object 20"/>
          <p:cNvSpPr txBox="1"/>
          <p:nvPr/>
        </p:nvSpPr>
        <p:spPr>
          <a:xfrm>
            <a:off x="759264" y="2691956"/>
            <a:ext cx="524518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lang="ru-RU" spc="-5" dirty="0" smtClean="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</a:pPr>
            <a:r>
              <a:rPr lang="ru-RU"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1"/>
          <p:cNvSpPr txBox="1"/>
          <p:nvPr/>
        </p:nvSpPr>
        <p:spPr>
          <a:xfrm>
            <a:off x="617093" y="1870598"/>
            <a:ext cx="56028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15" dirty="0">
                <a:latin typeface="Candara"/>
                <a:cs typeface="Candara"/>
              </a:rPr>
              <a:t>   </a:t>
            </a:r>
            <a:endParaRPr sz="1800" dirty="0">
              <a:latin typeface="Candara"/>
              <a:cs typeface="Candara"/>
            </a:endParaRPr>
          </a:p>
        </p:txBody>
      </p:sp>
      <p:sp>
        <p:nvSpPr>
          <p:cNvPr id="21" name="object 22"/>
          <p:cNvSpPr txBox="1"/>
          <p:nvPr/>
        </p:nvSpPr>
        <p:spPr>
          <a:xfrm>
            <a:off x="547821" y="1776984"/>
            <a:ext cx="571104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10" dirty="0">
                <a:latin typeface="Candara"/>
                <a:cs typeface="Candara"/>
              </a:rPr>
              <a:t> </a:t>
            </a:r>
            <a:endParaRPr sz="1800" dirty="0">
              <a:latin typeface="Candara"/>
              <a:cs typeface="Candara"/>
            </a:endParaRPr>
          </a:p>
        </p:txBody>
      </p:sp>
      <p:sp>
        <p:nvSpPr>
          <p:cNvPr id="22" name="object 23"/>
          <p:cNvSpPr txBox="1"/>
          <p:nvPr/>
        </p:nvSpPr>
        <p:spPr>
          <a:xfrm>
            <a:off x="1307347" y="2864433"/>
            <a:ext cx="2711873" cy="2102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endParaRPr lang="ru-RU" sz="1000" b="1" dirty="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r>
              <a:rPr lang="ru-RU" sz="1000" b="1" dirty="0">
                <a:latin typeface="Candara"/>
                <a:cs typeface="Candara"/>
              </a:rPr>
              <a:t>    </a:t>
            </a:r>
          </a:p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endParaRPr lang="ru-RU" sz="1000" b="1" dirty="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endParaRPr lang="ru-RU" sz="1000" b="1" dirty="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r>
              <a:rPr lang="en-US" sz="1000" b="1" dirty="0" smtClean="0">
                <a:latin typeface="Candara"/>
                <a:cs typeface="Candara"/>
              </a:rPr>
              <a:t> </a:t>
            </a:r>
            <a:r>
              <a:rPr lang="ru-RU" sz="1000" b="1" dirty="0" smtClean="0">
                <a:latin typeface="Candara"/>
                <a:cs typeface="Candara"/>
              </a:rPr>
              <a:t>О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жидаемое   Прогноз     Прогноз    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tabLst>
                <a:tab pos="982344" algn="l"/>
                <a:tab pos="1964689" algn="l"/>
              </a:tabLst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855" marR="130175" indent="-335280" algn="ctr">
              <a:lnSpc>
                <a:spcPct val="102099"/>
              </a:lnSpc>
              <a:spcBef>
                <a:spcPts val="745"/>
              </a:spcBef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363855" marR="130175" indent="-335280" algn="ctr">
              <a:lnSpc>
                <a:spcPct val="102099"/>
              </a:lnSpc>
              <a:spcBef>
                <a:spcPts val="745"/>
              </a:spcBef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Денежные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на душу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населения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рублей</a:t>
            </a:r>
          </a:p>
          <a:p>
            <a:pPr marL="363855" marR="130175" indent="-335280">
              <a:lnSpc>
                <a:spcPct val="102099"/>
              </a:lnSpc>
              <a:spcBef>
                <a:spcPts val="745"/>
              </a:spcBef>
            </a:pPr>
            <a:r>
              <a:rPr lang="en-US" sz="1400" dirty="0">
                <a:latin typeface="Candara"/>
                <a:cs typeface="Candara"/>
              </a:rPr>
              <a:t> </a:t>
            </a:r>
            <a:endParaRPr sz="1400" dirty="0">
              <a:latin typeface="Candara"/>
              <a:cs typeface="Candara"/>
            </a:endParaRPr>
          </a:p>
        </p:txBody>
      </p:sp>
      <p:sp>
        <p:nvSpPr>
          <p:cNvPr id="23" name="object 25"/>
          <p:cNvSpPr/>
          <p:nvPr/>
        </p:nvSpPr>
        <p:spPr>
          <a:xfrm>
            <a:off x="1409700" y="5571716"/>
            <a:ext cx="2832100" cy="0"/>
          </a:xfrm>
          <a:custGeom>
            <a:avLst/>
            <a:gdLst/>
            <a:ahLst/>
            <a:cxnLst/>
            <a:rect l="l" t="t" r="r" b="b"/>
            <a:pathLst>
              <a:path w="2832100">
                <a:moveTo>
                  <a:pt x="0" y="0"/>
                </a:moveTo>
                <a:lnTo>
                  <a:pt x="283159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6"/>
          <p:cNvSpPr/>
          <p:nvPr/>
        </p:nvSpPr>
        <p:spPr>
          <a:xfrm>
            <a:off x="1409700" y="5067299"/>
            <a:ext cx="2832100" cy="45719"/>
          </a:xfrm>
          <a:custGeom>
            <a:avLst/>
            <a:gdLst/>
            <a:ahLst/>
            <a:cxnLst/>
            <a:rect l="l" t="t" r="r" b="b"/>
            <a:pathLst>
              <a:path w="2832100">
                <a:moveTo>
                  <a:pt x="0" y="0"/>
                </a:moveTo>
                <a:lnTo>
                  <a:pt x="283159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31"/>
          <p:cNvSpPr/>
          <p:nvPr/>
        </p:nvSpPr>
        <p:spPr>
          <a:xfrm>
            <a:off x="1712931" y="5523021"/>
            <a:ext cx="425662" cy="570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/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2"/>
          <p:cNvSpPr/>
          <p:nvPr/>
        </p:nvSpPr>
        <p:spPr>
          <a:xfrm>
            <a:off x="2317410" y="5439276"/>
            <a:ext cx="449526" cy="6628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4"/>
          <p:cNvSpPr/>
          <p:nvPr/>
        </p:nvSpPr>
        <p:spPr>
          <a:xfrm>
            <a:off x="1482851" y="4396740"/>
            <a:ext cx="0" cy="1758950"/>
          </a:xfrm>
          <a:custGeom>
            <a:avLst/>
            <a:gdLst/>
            <a:ahLst/>
            <a:cxnLst/>
            <a:rect l="l" t="t" r="r" b="b"/>
            <a:pathLst>
              <a:path h="1758950">
                <a:moveTo>
                  <a:pt x="0" y="0"/>
                </a:moveTo>
                <a:lnTo>
                  <a:pt x="0" y="1758695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5"/>
          <p:cNvSpPr/>
          <p:nvPr/>
        </p:nvSpPr>
        <p:spPr>
          <a:xfrm>
            <a:off x="1409700" y="6099047"/>
            <a:ext cx="2832100" cy="0"/>
          </a:xfrm>
          <a:custGeom>
            <a:avLst/>
            <a:gdLst/>
            <a:ahLst/>
            <a:cxnLst/>
            <a:rect l="l" t="t" r="r" b="b"/>
            <a:pathLst>
              <a:path w="2832100">
                <a:moveTo>
                  <a:pt x="0" y="0"/>
                </a:moveTo>
                <a:lnTo>
                  <a:pt x="2831591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6"/>
          <p:cNvSpPr/>
          <p:nvPr/>
        </p:nvSpPr>
        <p:spPr>
          <a:xfrm>
            <a:off x="2401823" y="609904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7"/>
          <p:cNvSpPr/>
          <p:nvPr/>
        </p:nvSpPr>
        <p:spPr>
          <a:xfrm>
            <a:off x="3320795" y="609904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8"/>
          <p:cNvSpPr/>
          <p:nvPr/>
        </p:nvSpPr>
        <p:spPr>
          <a:xfrm>
            <a:off x="4241291" y="6099047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2"/>
          <p:cNvSpPr txBox="1"/>
          <p:nvPr/>
        </p:nvSpPr>
        <p:spPr>
          <a:xfrm>
            <a:off x="850562" y="5937608"/>
            <a:ext cx="60769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bject 43"/>
          <p:cNvSpPr txBox="1"/>
          <p:nvPr/>
        </p:nvSpPr>
        <p:spPr>
          <a:xfrm>
            <a:off x="840880" y="5336211"/>
            <a:ext cx="63436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bject 44"/>
          <p:cNvSpPr txBox="1"/>
          <p:nvPr/>
        </p:nvSpPr>
        <p:spPr>
          <a:xfrm>
            <a:off x="854121" y="4877143"/>
            <a:ext cx="63944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object 46"/>
          <p:cNvSpPr txBox="1"/>
          <p:nvPr/>
        </p:nvSpPr>
        <p:spPr>
          <a:xfrm>
            <a:off x="1397000" y="6237312"/>
            <a:ext cx="888999" cy="372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bject 47"/>
          <p:cNvSpPr txBox="1"/>
          <p:nvPr/>
        </p:nvSpPr>
        <p:spPr>
          <a:xfrm>
            <a:off x="2284867" y="6229171"/>
            <a:ext cx="64164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bject 49"/>
          <p:cNvSpPr/>
          <p:nvPr/>
        </p:nvSpPr>
        <p:spPr>
          <a:xfrm>
            <a:off x="5530872" y="5804344"/>
            <a:ext cx="3081655" cy="0"/>
          </a:xfrm>
          <a:custGeom>
            <a:avLst/>
            <a:gdLst/>
            <a:ahLst/>
            <a:cxnLst/>
            <a:rect l="l" t="t" r="r" b="b"/>
            <a:pathLst>
              <a:path w="3081654">
                <a:moveTo>
                  <a:pt x="0" y="0"/>
                </a:moveTo>
                <a:lnTo>
                  <a:pt x="3081527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pPr>
              <a:buFont typeface="Wingdings" pitchFamily="2" charset="2"/>
              <a:buChar char="§"/>
            </a:pPr>
            <a:endParaRPr dirty="0"/>
          </a:p>
        </p:txBody>
      </p:sp>
      <p:sp>
        <p:nvSpPr>
          <p:cNvPr id="42" name="object 51"/>
          <p:cNvSpPr/>
          <p:nvPr/>
        </p:nvSpPr>
        <p:spPr>
          <a:xfrm>
            <a:off x="5541818" y="5406994"/>
            <a:ext cx="3081655" cy="0"/>
          </a:xfrm>
          <a:custGeom>
            <a:avLst/>
            <a:gdLst/>
            <a:ahLst/>
            <a:cxnLst/>
            <a:rect l="l" t="t" r="r" b="b"/>
            <a:pathLst>
              <a:path w="3081654">
                <a:moveTo>
                  <a:pt x="0" y="0"/>
                </a:moveTo>
                <a:lnTo>
                  <a:pt x="3081527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52"/>
          <p:cNvSpPr/>
          <p:nvPr/>
        </p:nvSpPr>
        <p:spPr>
          <a:xfrm>
            <a:off x="5929884" y="5889409"/>
            <a:ext cx="486155" cy="3224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55"/>
          <p:cNvSpPr/>
          <p:nvPr/>
        </p:nvSpPr>
        <p:spPr>
          <a:xfrm>
            <a:off x="5828176" y="5382247"/>
            <a:ext cx="461712" cy="82500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56"/>
          <p:cNvSpPr/>
          <p:nvPr/>
        </p:nvSpPr>
        <p:spPr>
          <a:xfrm>
            <a:off x="6479860" y="5286875"/>
            <a:ext cx="476105" cy="92037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58"/>
          <p:cNvSpPr/>
          <p:nvPr/>
        </p:nvSpPr>
        <p:spPr>
          <a:xfrm>
            <a:off x="5715000" y="4572000"/>
            <a:ext cx="0" cy="1758950"/>
          </a:xfrm>
          <a:custGeom>
            <a:avLst/>
            <a:gdLst/>
            <a:ahLst/>
            <a:cxnLst/>
            <a:rect l="l" t="t" r="r" b="b"/>
            <a:pathLst>
              <a:path h="1758950">
                <a:moveTo>
                  <a:pt x="0" y="0"/>
                </a:moveTo>
                <a:lnTo>
                  <a:pt x="0" y="1758695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59"/>
          <p:cNvSpPr/>
          <p:nvPr/>
        </p:nvSpPr>
        <p:spPr>
          <a:xfrm>
            <a:off x="5530872" y="6192636"/>
            <a:ext cx="3081655" cy="0"/>
          </a:xfrm>
          <a:custGeom>
            <a:avLst/>
            <a:gdLst/>
            <a:ahLst/>
            <a:cxnLst/>
            <a:rect l="l" t="t" r="r" b="b"/>
            <a:pathLst>
              <a:path w="3081654">
                <a:moveTo>
                  <a:pt x="0" y="0"/>
                </a:moveTo>
                <a:lnTo>
                  <a:pt x="3081527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60"/>
          <p:cNvSpPr/>
          <p:nvPr/>
        </p:nvSpPr>
        <p:spPr>
          <a:xfrm>
            <a:off x="6673595" y="6202679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61"/>
          <p:cNvSpPr/>
          <p:nvPr/>
        </p:nvSpPr>
        <p:spPr>
          <a:xfrm>
            <a:off x="7676388" y="6202679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62"/>
          <p:cNvSpPr/>
          <p:nvPr/>
        </p:nvSpPr>
        <p:spPr>
          <a:xfrm>
            <a:off x="8680703" y="6202679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64"/>
          <p:cNvSpPr txBox="1"/>
          <p:nvPr/>
        </p:nvSpPr>
        <p:spPr>
          <a:xfrm>
            <a:off x="6930704" y="4645125"/>
            <a:ext cx="689296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>
                <a:latin typeface="Times New Roman"/>
                <a:cs typeface="Times New Roman"/>
              </a:rPr>
              <a:t> 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2" name="object 65"/>
          <p:cNvSpPr txBox="1"/>
          <p:nvPr/>
        </p:nvSpPr>
        <p:spPr>
          <a:xfrm>
            <a:off x="7928411" y="4408406"/>
            <a:ext cx="48387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spc="-10" dirty="0">
                <a:latin typeface="Times New Roman"/>
                <a:cs typeface="Times New Roman"/>
              </a:rPr>
              <a:t> 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3" name="object 66"/>
          <p:cNvSpPr txBox="1"/>
          <p:nvPr/>
        </p:nvSpPr>
        <p:spPr>
          <a:xfrm>
            <a:off x="5058715" y="6091427"/>
            <a:ext cx="50671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bject 68"/>
          <p:cNvSpPr txBox="1"/>
          <p:nvPr/>
        </p:nvSpPr>
        <p:spPr>
          <a:xfrm>
            <a:off x="5023646" y="5703096"/>
            <a:ext cx="4879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bject 69"/>
          <p:cNvSpPr txBox="1"/>
          <p:nvPr/>
        </p:nvSpPr>
        <p:spPr>
          <a:xfrm>
            <a:off x="5083203" y="4825081"/>
            <a:ext cx="528324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endParaRPr lang="ru-RU" sz="1600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object 70"/>
          <p:cNvSpPr txBox="1"/>
          <p:nvPr/>
        </p:nvSpPr>
        <p:spPr>
          <a:xfrm>
            <a:off x="5416970" y="6230636"/>
            <a:ext cx="111099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object 71"/>
          <p:cNvSpPr txBox="1"/>
          <p:nvPr/>
        </p:nvSpPr>
        <p:spPr>
          <a:xfrm>
            <a:off x="5910433" y="6246907"/>
            <a:ext cx="162937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</a:t>
            </a:r>
          </a:p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object 74"/>
          <p:cNvSpPr/>
          <p:nvPr/>
        </p:nvSpPr>
        <p:spPr>
          <a:xfrm>
            <a:off x="5626608" y="2798141"/>
            <a:ext cx="3093720" cy="0"/>
          </a:xfrm>
          <a:custGeom>
            <a:avLst/>
            <a:gdLst/>
            <a:ahLst/>
            <a:cxnLst/>
            <a:rect l="l" t="t" r="r" b="b"/>
            <a:pathLst>
              <a:path w="3093720">
                <a:moveTo>
                  <a:pt x="0" y="0"/>
                </a:moveTo>
                <a:lnTo>
                  <a:pt x="3093719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75"/>
          <p:cNvSpPr/>
          <p:nvPr/>
        </p:nvSpPr>
        <p:spPr>
          <a:xfrm>
            <a:off x="5670803" y="2236084"/>
            <a:ext cx="3093720" cy="45719"/>
          </a:xfrm>
          <a:custGeom>
            <a:avLst/>
            <a:gdLst/>
            <a:ahLst/>
            <a:cxnLst/>
            <a:rect l="l" t="t" r="r" b="b"/>
            <a:pathLst>
              <a:path w="3093720">
                <a:moveTo>
                  <a:pt x="0" y="0"/>
                </a:moveTo>
                <a:lnTo>
                  <a:pt x="3093719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 sz="1400" dirty="0"/>
          </a:p>
        </p:txBody>
      </p:sp>
      <p:sp>
        <p:nvSpPr>
          <p:cNvPr id="60" name="object 76"/>
          <p:cNvSpPr/>
          <p:nvPr/>
        </p:nvSpPr>
        <p:spPr>
          <a:xfrm>
            <a:off x="5929884" y="2474976"/>
            <a:ext cx="487679" cy="8702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79"/>
          <p:cNvSpPr/>
          <p:nvPr/>
        </p:nvSpPr>
        <p:spPr>
          <a:xfrm>
            <a:off x="5929800" y="2474975"/>
            <a:ext cx="442399" cy="86831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object 80"/>
          <p:cNvSpPr/>
          <p:nvPr/>
        </p:nvSpPr>
        <p:spPr>
          <a:xfrm>
            <a:off x="6583532" y="2454898"/>
            <a:ext cx="451655" cy="8857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82"/>
          <p:cNvSpPr/>
          <p:nvPr/>
        </p:nvSpPr>
        <p:spPr>
          <a:xfrm>
            <a:off x="5670803" y="1635252"/>
            <a:ext cx="0" cy="1758950"/>
          </a:xfrm>
          <a:custGeom>
            <a:avLst/>
            <a:gdLst/>
            <a:ahLst/>
            <a:cxnLst/>
            <a:rect l="l" t="t" r="r" b="b"/>
            <a:pathLst>
              <a:path h="1758950">
                <a:moveTo>
                  <a:pt x="0" y="0"/>
                </a:moveTo>
                <a:lnTo>
                  <a:pt x="0" y="1758695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83"/>
          <p:cNvSpPr/>
          <p:nvPr/>
        </p:nvSpPr>
        <p:spPr>
          <a:xfrm>
            <a:off x="5597651" y="3337560"/>
            <a:ext cx="3093720" cy="0"/>
          </a:xfrm>
          <a:custGeom>
            <a:avLst/>
            <a:gdLst/>
            <a:ahLst/>
            <a:cxnLst/>
            <a:rect l="l" t="t" r="r" b="b"/>
            <a:pathLst>
              <a:path w="3093720">
                <a:moveTo>
                  <a:pt x="0" y="0"/>
                </a:moveTo>
                <a:lnTo>
                  <a:pt x="3093719" y="0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84"/>
          <p:cNvSpPr/>
          <p:nvPr/>
        </p:nvSpPr>
        <p:spPr>
          <a:xfrm>
            <a:off x="6678167" y="3337560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85"/>
          <p:cNvSpPr/>
          <p:nvPr/>
        </p:nvSpPr>
        <p:spPr>
          <a:xfrm>
            <a:off x="7684007" y="3337560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86"/>
          <p:cNvSpPr/>
          <p:nvPr/>
        </p:nvSpPr>
        <p:spPr>
          <a:xfrm>
            <a:off x="8691371" y="3337560"/>
            <a:ext cx="0" cy="56515"/>
          </a:xfrm>
          <a:custGeom>
            <a:avLst/>
            <a:gdLst/>
            <a:ahLst/>
            <a:cxnLst/>
            <a:rect l="l" t="t" r="r" b="b"/>
            <a:pathLst>
              <a:path h="56514">
                <a:moveTo>
                  <a:pt x="0" y="0"/>
                </a:moveTo>
                <a:lnTo>
                  <a:pt x="0" y="56387"/>
                </a:lnTo>
              </a:path>
            </a:pathLst>
          </a:custGeom>
          <a:ln w="9143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88"/>
          <p:cNvSpPr txBox="1"/>
          <p:nvPr/>
        </p:nvSpPr>
        <p:spPr>
          <a:xfrm>
            <a:off x="6948264" y="1700809"/>
            <a:ext cx="64807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spc="-5" dirty="0">
                <a:latin typeface="Times New Roman"/>
                <a:cs typeface="Times New Roman"/>
              </a:rPr>
              <a:t> </a:t>
            </a:r>
            <a:endParaRPr lang="ru-RU" sz="1600" spc="-1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9" name="object 91"/>
          <p:cNvSpPr txBox="1"/>
          <p:nvPr/>
        </p:nvSpPr>
        <p:spPr>
          <a:xfrm>
            <a:off x="5270392" y="2676896"/>
            <a:ext cx="387985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  <a:p>
            <a:pPr marL="12700">
              <a:lnSpc>
                <a:spcPct val="100000"/>
              </a:lnSpc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object 92"/>
          <p:cNvSpPr txBox="1"/>
          <p:nvPr/>
        </p:nvSpPr>
        <p:spPr>
          <a:xfrm>
            <a:off x="5263983" y="1895985"/>
            <a:ext cx="39878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lang="ru-RU" sz="1600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16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  <a:p>
            <a:pPr marL="12700">
              <a:lnSpc>
                <a:spcPct val="100000"/>
              </a:lnSpc>
            </a:pP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object 93"/>
          <p:cNvSpPr txBox="1"/>
          <p:nvPr/>
        </p:nvSpPr>
        <p:spPr>
          <a:xfrm>
            <a:off x="5633662" y="3427464"/>
            <a:ext cx="9906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object 102"/>
          <p:cNvSpPr txBox="1">
            <a:spLocks/>
          </p:cNvSpPr>
          <p:nvPr/>
        </p:nvSpPr>
        <p:spPr>
          <a:xfrm>
            <a:off x="547821" y="227506"/>
            <a:ext cx="8048356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9690" algn="ctr"/>
            <a:r>
              <a:rPr lang="ru-RU" sz="2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Какова динамика прогнозных показателей социально – экономического развития округа</a:t>
            </a:r>
            <a:endParaRPr lang="ru-RU" sz="25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/>
              <a:cs typeface="Times New Roman"/>
            </a:endParaRP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5562600" y="5029200"/>
            <a:ext cx="2926002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881290" y="960070"/>
            <a:ext cx="3636251" cy="79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Отгружено товаров собственного производства, выполнено работ, (услуг) собственными силами, млн. руб.</a:t>
            </a:r>
            <a:endParaRPr lang="ru-RU" sz="13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597650" y="1047134"/>
            <a:ext cx="3294830" cy="676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Отгружено товаров собственного производства, выполнено работ (услуг) собственными силами в расчете на 1 жителя, тыс. руб.</a:t>
            </a: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407162" y="4056647"/>
            <a:ext cx="3682098" cy="324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Инвестиции в основной капитал, млн. руб.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78234" y="2243078"/>
            <a:ext cx="75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304,6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514555" y="5038611"/>
            <a:ext cx="77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32824,6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689002" y="5036471"/>
            <a:ext cx="816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504,6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27784" y="472514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object 8"/>
          <p:cNvSpPr/>
          <p:nvPr/>
        </p:nvSpPr>
        <p:spPr>
          <a:xfrm flipH="1">
            <a:off x="2728589" y="1946261"/>
            <a:ext cx="457510" cy="1564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4" name="object 8"/>
          <p:cNvSpPr/>
          <p:nvPr/>
        </p:nvSpPr>
        <p:spPr>
          <a:xfrm flipH="1">
            <a:off x="3379256" y="1854567"/>
            <a:ext cx="488287" cy="16216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5" name="object 79"/>
          <p:cNvSpPr/>
          <p:nvPr/>
        </p:nvSpPr>
        <p:spPr>
          <a:xfrm flipH="1">
            <a:off x="7263608" y="2417668"/>
            <a:ext cx="449932" cy="9318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6" name="object 79"/>
          <p:cNvSpPr/>
          <p:nvPr/>
        </p:nvSpPr>
        <p:spPr>
          <a:xfrm flipH="1">
            <a:off x="7933947" y="2305386"/>
            <a:ext cx="468803" cy="10321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7" name="TextBox 86"/>
          <p:cNvSpPr txBox="1"/>
          <p:nvPr/>
        </p:nvSpPr>
        <p:spPr>
          <a:xfrm>
            <a:off x="6537113" y="2221370"/>
            <a:ext cx="784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33,6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207602" y="2174498"/>
            <a:ext cx="599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63,7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889880" y="2035345"/>
            <a:ext cx="661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94,5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05284" y="3384662"/>
            <a:ext cx="1008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object 31"/>
          <p:cNvSpPr/>
          <p:nvPr/>
        </p:nvSpPr>
        <p:spPr>
          <a:xfrm flipH="1">
            <a:off x="2977928" y="5372929"/>
            <a:ext cx="469732" cy="7184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31"/>
          <p:cNvSpPr/>
          <p:nvPr/>
        </p:nvSpPr>
        <p:spPr>
          <a:xfrm flipH="1">
            <a:off x="3645853" y="5286874"/>
            <a:ext cx="481187" cy="8045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TextBox 92"/>
          <p:cNvSpPr txBox="1"/>
          <p:nvPr/>
        </p:nvSpPr>
        <p:spPr>
          <a:xfrm>
            <a:off x="2225961" y="5031002"/>
            <a:ext cx="754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4597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818834" y="5023170"/>
            <a:ext cx="77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5980,9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70795" y="6181012"/>
            <a:ext cx="1007491" cy="466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536518" y="6192636"/>
            <a:ext cx="79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567196" y="4981187"/>
            <a:ext cx="772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37420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object 55"/>
          <p:cNvSpPr/>
          <p:nvPr/>
        </p:nvSpPr>
        <p:spPr>
          <a:xfrm flipH="1">
            <a:off x="7207601" y="5167174"/>
            <a:ext cx="476401" cy="10263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55"/>
          <p:cNvSpPr/>
          <p:nvPr/>
        </p:nvSpPr>
        <p:spPr>
          <a:xfrm flipH="1">
            <a:off x="7954437" y="5067299"/>
            <a:ext cx="448314" cy="11353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TextBox 99"/>
          <p:cNvSpPr txBox="1"/>
          <p:nvPr/>
        </p:nvSpPr>
        <p:spPr>
          <a:xfrm>
            <a:off x="6382501" y="4940842"/>
            <a:ext cx="724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657,3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102176" y="4799075"/>
            <a:ext cx="706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802,8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850765" y="4772360"/>
            <a:ext cx="78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961,2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986379" y="6197667"/>
            <a:ext cx="993197" cy="471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765067" y="6194126"/>
            <a:ext cx="924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043336" y="3384662"/>
            <a:ext cx="989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656225" y="3384661"/>
            <a:ext cx="1044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202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280918" y="1538671"/>
            <a:ext cx="979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63584" y="1828797"/>
            <a:ext cx="75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627,5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018375" y="1713175"/>
            <a:ext cx="75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8254,3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633721" y="1663941"/>
            <a:ext cx="75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92,3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288512" y="1619959"/>
            <a:ext cx="75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9530,6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object 20"/>
          <p:cNvSpPr/>
          <p:nvPr/>
        </p:nvSpPr>
        <p:spPr>
          <a:xfrm>
            <a:off x="8307895" y="6545478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304788" y="4311396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04"/>
                </a:lnTo>
              </a:path>
            </a:pathLst>
          </a:custGeom>
          <a:ln w="952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38093" y="4311396"/>
            <a:ext cx="0" cy="59690"/>
          </a:xfrm>
          <a:custGeom>
            <a:avLst/>
            <a:gdLst/>
            <a:ahLst/>
            <a:cxnLst/>
            <a:rect l="l" t="t" r="r" b="b"/>
            <a:pathLst>
              <a:path h="59689">
                <a:moveTo>
                  <a:pt x="0" y="0"/>
                </a:moveTo>
                <a:lnTo>
                  <a:pt x="0" y="59304"/>
                </a:lnTo>
              </a:path>
            </a:pathLst>
          </a:custGeom>
          <a:ln w="9524">
            <a:solidFill>
              <a:srgbClr val="8585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562100" y="1836929"/>
            <a:ext cx="1600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lang="ru-RU" sz="1600" b="1" spc="-2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endParaRPr sz="1600" dirty="0">
              <a:latin typeface="Verdana"/>
              <a:cs typeface="Verdan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95931" y="834749"/>
            <a:ext cx="8263128" cy="829194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4800" y="885397"/>
            <a:ext cx="8359325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90470" marR="5080" indent="-2478405" algn="ctr">
              <a:lnSpc>
                <a:spcPct val="100000"/>
              </a:lnSpc>
            </a:pPr>
            <a:r>
              <a:rPr lang="ru-RU" sz="2500" b="1" spc="275" dirty="0" smtClean="0">
                <a:solidFill>
                  <a:srgbClr val="FFFFFF"/>
                </a:solidFill>
                <a:latin typeface="Times New Roman"/>
                <a:cs typeface="Times New Roman"/>
              </a:rPr>
              <a:t>Доходы бюджета</a:t>
            </a:r>
            <a:r>
              <a:rPr lang="en-US" sz="2500" b="1" spc="27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500" b="1" spc="275" dirty="0" smtClean="0">
                <a:solidFill>
                  <a:srgbClr val="FFFFFF"/>
                </a:solidFill>
                <a:latin typeface="Times New Roman"/>
                <a:cs typeface="Times New Roman"/>
              </a:rPr>
              <a:t>Починковского муниципального округа</a:t>
            </a:r>
            <a:endParaRPr sz="2500" dirty="0">
              <a:latin typeface="Times New Roman"/>
              <a:cs typeface="Times New Roman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45995" y="1619425"/>
            <a:ext cx="1494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520 929</a:t>
            </a:r>
            <a:r>
              <a:rPr lang="en-US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4</a:t>
            </a:r>
            <a:endParaRPr lang="en-US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0436" y="5626387"/>
            <a:ext cx="1447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Ожидаемое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3" name="TextBox 22"/>
          <p:cNvSpPr txBox="1"/>
          <p:nvPr/>
        </p:nvSpPr>
        <p:spPr>
          <a:xfrm flipH="1">
            <a:off x="2633678" y="5715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49136" y="2001571"/>
            <a:ext cx="158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1 354 169,8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78957" y="1981199"/>
            <a:ext cx="1469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1 401 694,6</a:t>
            </a:r>
          </a:p>
          <a:p>
            <a:endParaRPr lang="ru-RU" sz="20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6600" y="1786023"/>
            <a:ext cx="1577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1 481 363,1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12988" y="5730388"/>
            <a:ext cx="108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Прогноз 20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67817" y="5669994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1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14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Цилиндр 2"/>
          <p:cNvSpPr/>
          <p:nvPr/>
        </p:nvSpPr>
        <p:spPr>
          <a:xfrm>
            <a:off x="600590" y="2001571"/>
            <a:ext cx="1238806" cy="3543971"/>
          </a:xfrm>
          <a:prstGeom prst="can">
            <a:avLst/>
          </a:prstGeom>
          <a:solidFill>
            <a:srgbClr val="00B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Цилиндр 3"/>
          <p:cNvSpPr/>
          <p:nvPr/>
        </p:nvSpPr>
        <p:spPr>
          <a:xfrm>
            <a:off x="2549137" y="2895600"/>
            <a:ext cx="1260864" cy="2643209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Цилиндр 4"/>
          <p:cNvSpPr/>
          <p:nvPr/>
        </p:nvSpPr>
        <p:spPr>
          <a:xfrm>
            <a:off x="4778957" y="2590800"/>
            <a:ext cx="1252344" cy="2948010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>
            <a:off x="7084320" y="2286000"/>
            <a:ext cx="1304660" cy="3252810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22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1815211" y="6035831"/>
            <a:ext cx="289152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dirty="0">
                <a:latin typeface="Times New Roman"/>
                <a:cs typeface="Times New Roman"/>
              </a:rPr>
              <a:t> 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7200" y="304800"/>
            <a:ext cx="8436871" cy="1159991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09598" y="417581"/>
            <a:ext cx="81107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6995" marR="5080" indent="-1344930" algn="ctr">
              <a:lnSpc>
                <a:spcPct val="100000"/>
              </a:lnSpc>
            </a:pPr>
            <a:r>
              <a:rPr lang="ru-RU" sz="2000" b="1" spc="2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налоговых и неналоговых доходов </a:t>
            </a:r>
          </a:p>
          <a:p>
            <a:pPr marL="1356995" marR="5080" indent="-1344930" algn="ctr">
              <a:lnSpc>
                <a:spcPct val="100000"/>
              </a:lnSpc>
            </a:pPr>
            <a:r>
              <a:rPr lang="ru-RU" sz="2000" b="1" spc="2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поступает в </a:t>
            </a:r>
            <a:r>
              <a:rPr lang="ru-RU" sz="2000" b="1" spc="2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2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</a:p>
          <a:p>
            <a:pPr marL="1356995" marR="5080" indent="-1344930" algn="ctr">
              <a:lnSpc>
                <a:spcPct val="100000"/>
              </a:lnSpc>
            </a:pPr>
            <a:r>
              <a:rPr lang="ru-RU" sz="2000" b="1" spc="2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Починковского муниципального </a:t>
            </a:r>
            <a:r>
              <a:rPr lang="ru-RU" sz="2000" b="1" spc="2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8304519" y="6366522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241" y="0"/>
                </a:moveTo>
                <a:lnTo>
                  <a:pt x="345371" y="1890"/>
                </a:lnTo>
                <a:lnTo>
                  <a:pt x="281937" y="7364"/>
                </a:lnTo>
                <a:lnTo>
                  <a:pt x="222788" y="16124"/>
                </a:lnTo>
                <a:lnTo>
                  <a:pt x="168772" y="27871"/>
                </a:lnTo>
                <a:lnTo>
                  <a:pt x="120738" y="42310"/>
                </a:lnTo>
                <a:lnTo>
                  <a:pt x="79535" y="59142"/>
                </a:lnTo>
                <a:lnTo>
                  <a:pt x="46011" y="78070"/>
                </a:lnTo>
                <a:lnTo>
                  <a:pt x="11980" y="109742"/>
                </a:lnTo>
                <a:lnTo>
                  <a:pt x="0" y="144456"/>
                </a:lnTo>
                <a:lnTo>
                  <a:pt x="1366" y="156305"/>
                </a:lnTo>
                <a:lnTo>
                  <a:pt x="21015" y="190119"/>
                </a:lnTo>
                <a:lnTo>
                  <a:pt x="61760" y="220556"/>
                </a:lnTo>
                <a:lnTo>
                  <a:pt x="99230" y="238475"/>
                </a:lnTo>
                <a:lnTo>
                  <a:pt x="143954" y="254150"/>
                </a:lnTo>
                <a:lnTo>
                  <a:pt x="195085" y="267282"/>
                </a:lnTo>
                <a:lnTo>
                  <a:pt x="251774" y="277574"/>
                </a:lnTo>
                <a:lnTo>
                  <a:pt x="313172" y="284729"/>
                </a:lnTo>
                <a:lnTo>
                  <a:pt x="378430" y="288449"/>
                </a:lnTo>
                <a:lnTo>
                  <a:pt x="412241" y="288928"/>
                </a:lnTo>
                <a:lnTo>
                  <a:pt x="446040" y="288449"/>
                </a:lnTo>
                <a:lnTo>
                  <a:pt x="511274" y="284729"/>
                </a:lnTo>
                <a:lnTo>
                  <a:pt x="572652" y="277574"/>
                </a:lnTo>
                <a:lnTo>
                  <a:pt x="629323" y="267282"/>
                </a:lnTo>
                <a:lnTo>
                  <a:pt x="680439" y="254150"/>
                </a:lnTo>
                <a:lnTo>
                  <a:pt x="725152" y="238475"/>
                </a:lnTo>
                <a:lnTo>
                  <a:pt x="762613" y="220556"/>
                </a:lnTo>
                <a:lnTo>
                  <a:pt x="803350" y="190119"/>
                </a:lnTo>
                <a:lnTo>
                  <a:pt x="822995" y="156305"/>
                </a:lnTo>
                <a:lnTo>
                  <a:pt x="824362" y="144456"/>
                </a:lnTo>
                <a:lnTo>
                  <a:pt x="822995" y="132609"/>
                </a:lnTo>
                <a:lnTo>
                  <a:pt x="803350" y="98797"/>
                </a:lnTo>
                <a:lnTo>
                  <a:pt x="762613" y="68363"/>
                </a:lnTo>
                <a:lnTo>
                  <a:pt x="725152" y="50445"/>
                </a:lnTo>
                <a:lnTo>
                  <a:pt x="680439" y="34773"/>
                </a:lnTo>
                <a:lnTo>
                  <a:pt x="629323" y="21642"/>
                </a:lnTo>
                <a:lnTo>
                  <a:pt x="572652" y="11352"/>
                </a:lnTo>
                <a:lnTo>
                  <a:pt x="511274" y="4198"/>
                </a:lnTo>
                <a:lnTo>
                  <a:pt x="446040" y="478"/>
                </a:lnTo>
                <a:lnTo>
                  <a:pt x="412241" y="0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5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304519" y="6366522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0" y="144456"/>
                </a:moveTo>
                <a:lnTo>
                  <a:pt x="21015" y="98797"/>
                </a:lnTo>
                <a:lnTo>
                  <a:pt x="61760" y="68363"/>
                </a:lnTo>
                <a:lnTo>
                  <a:pt x="99230" y="50445"/>
                </a:lnTo>
                <a:lnTo>
                  <a:pt x="143954" y="34773"/>
                </a:lnTo>
                <a:lnTo>
                  <a:pt x="195085" y="21642"/>
                </a:lnTo>
                <a:lnTo>
                  <a:pt x="251774" y="11352"/>
                </a:lnTo>
                <a:lnTo>
                  <a:pt x="313172" y="4198"/>
                </a:lnTo>
                <a:lnTo>
                  <a:pt x="378430" y="478"/>
                </a:lnTo>
                <a:lnTo>
                  <a:pt x="412241" y="0"/>
                </a:lnTo>
                <a:lnTo>
                  <a:pt x="446040" y="478"/>
                </a:lnTo>
                <a:lnTo>
                  <a:pt x="511274" y="4198"/>
                </a:lnTo>
                <a:lnTo>
                  <a:pt x="572652" y="11352"/>
                </a:lnTo>
                <a:lnTo>
                  <a:pt x="629323" y="21642"/>
                </a:lnTo>
                <a:lnTo>
                  <a:pt x="680439" y="34773"/>
                </a:lnTo>
                <a:lnTo>
                  <a:pt x="725152" y="50445"/>
                </a:lnTo>
                <a:lnTo>
                  <a:pt x="762613" y="68363"/>
                </a:lnTo>
                <a:lnTo>
                  <a:pt x="803350" y="98797"/>
                </a:lnTo>
                <a:lnTo>
                  <a:pt x="822995" y="132609"/>
                </a:lnTo>
                <a:lnTo>
                  <a:pt x="824362" y="144456"/>
                </a:lnTo>
                <a:lnTo>
                  <a:pt x="822995" y="156305"/>
                </a:lnTo>
                <a:lnTo>
                  <a:pt x="803350" y="190119"/>
                </a:lnTo>
                <a:lnTo>
                  <a:pt x="762613" y="220556"/>
                </a:lnTo>
                <a:lnTo>
                  <a:pt x="725152" y="238475"/>
                </a:lnTo>
                <a:lnTo>
                  <a:pt x="680439" y="254150"/>
                </a:lnTo>
                <a:lnTo>
                  <a:pt x="629323" y="267282"/>
                </a:lnTo>
                <a:lnTo>
                  <a:pt x="572652" y="277574"/>
                </a:lnTo>
                <a:lnTo>
                  <a:pt x="511274" y="284729"/>
                </a:lnTo>
                <a:lnTo>
                  <a:pt x="446040" y="288449"/>
                </a:lnTo>
                <a:lnTo>
                  <a:pt x="412241" y="288928"/>
                </a:lnTo>
                <a:lnTo>
                  <a:pt x="378430" y="288449"/>
                </a:lnTo>
                <a:lnTo>
                  <a:pt x="313172" y="284729"/>
                </a:lnTo>
                <a:lnTo>
                  <a:pt x="251774" y="277574"/>
                </a:lnTo>
                <a:lnTo>
                  <a:pt x="195085" y="267282"/>
                </a:lnTo>
                <a:lnTo>
                  <a:pt x="143954" y="254150"/>
                </a:lnTo>
                <a:lnTo>
                  <a:pt x="99230" y="238475"/>
                </a:lnTo>
                <a:lnTo>
                  <a:pt x="61760" y="220556"/>
                </a:lnTo>
                <a:lnTo>
                  <a:pt x="21015" y="190119"/>
                </a:lnTo>
                <a:lnTo>
                  <a:pt x="1366" y="156305"/>
                </a:lnTo>
                <a:lnTo>
                  <a:pt x="0" y="144456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8534009" y="6366522"/>
            <a:ext cx="51664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lang="ru-RU" sz="1800" b="1" spc="-10" dirty="0">
              <a:solidFill>
                <a:srgbClr val="1F487C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Tahoma"/>
              <a:cs typeface="Tahoma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419600" y="1545082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тыс. руб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200" b="1" dirty="0"/>
          </a:p>
        </p:txBody>
      </p:sp>
      <p:pic>
        <p:nvPicPr>
          <p:cNvPr id="33" name="Рисунок 3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767956"/>
            <a:ext cx="3657600" cy="302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236270135"/>
              </p:ext>
            </p:extLst>
          </p:nvPr>
        </p:nvGraphicFramePr>
        <p:xfrm>
          <a:off x="-897775" y="1579418"/>
          <a:ext cx="9380763" cy="6246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Рукописный ввод 7"/>
              <p14:cNvContentPartPr/>
              <p14:nvPr/>
            </p14:nvContentPartPr>
            <p14:xfrm>
              <a:off x="3416662" y="224509"/>
              <a:ext cx="191520" cy="1305360"/>
            </p14:xfrm>
          </p:contentPart>
        </mc:Choice>
        <mc:Fallback xmlns="">
          <p:pic>
            <p:nvPicPr>
              <p:cNvPr id="8" name="Рукописный ввод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4782" y="212629"/>
                <a:ext cx="215280" cy="132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Рукописный ввод 9"/>
              <p14:cNvContentPartPr/>
              <p14:nvPr/>
            </p14:nvContentPartPr>
            <p14:xfrm>
              <a:off x="4231342" y="2435629"/>
              <a:ext cx="360" cy="360"/>
            </p14:xfrm>
          </p:contentPart>
        </mc:Choice>
        <mc:Fallback xmlns="">
          <p:pic>
            <p:nvPicPr>
              <p:cNvPr id="10" name="Рукописный ввод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19462" y="2423749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Рукописный ввод 20"/>
              <p14:cNvContentPartPr/>
              <p14:nvPr/>
            </p14:nvContentPartPr>
            <p14:xfrm>
              <a:off x="5528062" y="2793109"/>
              <a:ext cx="8640" cy="360"/>
            </p14:xfrm>
          </p:contentPart>
        </mc:Choice>
        <mc:Fallback xmlns="">
          <p:pic>
            <p:nvPicPr>
              <p:cNvPr id="21" name="Рукописный ввод 2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16182" y="2781229"/>
                <a:ext cx="3240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Рукописный ввод 21"/>
              <p14:cNvContentPartPr/>
              <p14:nvPr/>
            </p14:nvContentPartPr>
            <p14:xfrm>
              <a:off x="3815542" y="3183709"/>
              <a:ext cx="360" cy="360"/>
            </p14:xfrm>
          </p:contentPart>
        </mc:Choice>
        <mc:Fallback xmlns="">
          <p:pic>
            <p:nvPicPr>
              <p:cNvPr id="22" name="Рукописный ввод 2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803662" y="3171829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2" name="Рукописный ввод 31"/>
              <p14:cNvContentPartPr/>
              <p14:nvPr/>
            </p14:nvContentPartPr>
            <p14:xfrm>
              <a:off x="3957022" y="6400669"/>
              <a:ext cx="360" cy="360"/>
            </p14:xfrm>
          </p:contentPart>
        </mc:Choice>
        <mc:Fallback xmlns="">
          <p:pic>
            <p:nvPicPr>
              <p:cNvPr id="32" name="Рукописный ввод 3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945142" y="6388789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advTm="4859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18458" y="5702742"/>
            <a:ext cx="229400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b="1" spc="95" dirty="0">
                <a:latin typeface="Times New Roman"/>
                <a:cs typeface="Times New Roman"/>
              </a:rPr>
              <a:t>Бюджет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dirty="0" smtClean="0">
                <a:latin typeface="Times New Roman"/>
                <a:cs typeface="Times New Roman"/>
              </a:rPr>
              <a:t>20</a:t>
            </a:r>
            <a:r>
              <a:rPr lang="ru-RU" sz="1800" b="1" dirty="0" smtClean="0">
                <a:latin typeface="Times New Roman"/>
                <a:cs typeface="Times New Roman"/>
              </a:rPr>
              <a:t>2</a:t>
            </a:r>
            <a:r>
              <a:rPr lang="en-US" sz="1800" b="1" dirty="0" smtClean="0">
                <a:latin typeface="Times New Roman"/>
                <a:cs typeface="Times New Roman"/>
              </a:rPr>
              <a:t>5</a:t>
            </a:r>
            <a:endParaRPr sz="1800" b="1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8022" y="5717848"/>
            <a:ext cx="46482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215" dirty="0">
                <a:latin typeface="Times New Roman"/>
                <a:cs typeface="Times New Roman"/>
              </a:rPr>
              <a:t> </a:t>
            </a:r>
            <a:r>
              <a:rPr lang="ru-RU" b="1" spc="95" dirty="0">
                <a:latin typeface="Times New Roman"/>
                <a:cs typeface="Times New Roman"/>
              </a:rPr>
              <a:t>Прогноз </a:t>
            </a:r>
            <a:r>
              <a:rPr lang="en-US" b="1" spc="95" dirty="0" smtClean="0">
                <a:latin typeface="Times New Roman"/>
                <a:cs typeface="Times New Roman"/>
              </a:rPr>
              <a:t>2026</a:t>
            </a:r>
            <a:endParaRPr sz="1800" b="1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62600" y="1600200"/>
            <a:ext cx="84201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000" dirty="0">
              <a:latin typeface="Verdana"/>
              <a:cs typeface="Verdan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476895" y="6315333"/>
            <a:ext cx="214307" cy="18139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819323" y="6230384"/>
            <a:ext cx="92316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800" b="1" dirty="0">
                <a:latin typeface="Times New Roman"/>
                <a:cs typeface="Times New Roman"/>
              </a:rPr>
              <a:t>Доходы</a:t>
            </a:r>
            <a:endParaRPr sz="1800" b="1"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200400" y="6315334"/>
            <a:ext cx="209399" cy="166116"/>
          </a:xfrm>
          <a:prstGeom prst="rect">
            <a:avLst/>
          </a:pr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509419" y="6237795"/>
            <a:ext cx="836294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b="1" spc="-135" dirty="0">
                <a:latin typeface="Times New Roman"/>
                <a:cs typeface="Times New Roman"/>
              </a:rPr>
              <a:t>Расходы</a:t>
            </a:r>
            <a:endParaRPr sz="1800" b="1" dirty="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70789" y="458208"/>
            <a:ext cx="7763611" cy="81991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609601" y="76200"/>
            <a:ext cx="8272546" cy="1174930"/>
          </a:xfrm>
          <a:prstGeom prst="rect">
            <a:avLst/>
          </a:prstGeom>
        </p:spPr>
        <p:txBody>
          <a:bodyPr vert="horz" wrap="square" lIns="0" tIns="340607" rIns="0" bIns="0" rtlCol="0">
            <a:spAutoFit/>
          </a:bodyPr>
          <a:lstStyle/>
          <a:p>
            <a:pPr marL="104775" algn="ctr">
              <a:lnSpc>
                <a:spcPct val="100000"/>
              </a:lnSpc>
            </a:pPr>
            <a:r>
              <a:rPr lang="ru-RU" sz="2700" spc="-40" dirty="0"/>
              <a:t> Основные параметры </a:t>
            </a:r>
            <a:r>
              <a:rPr lang="ru-RU" sz="2700" spc="-40" dirty="0" smtClean="0"/>
              <a:t> бюджета </a:t>
            </a:r>
            <a:r>
              <a:rPr lang="ru-RU" sz="2700" spc="-40" dirty="0" err="1" smtClean="0"/>
              <a:t>Починковского</a:t>
            </a:r>
            <a:r>
              <a:rPr lang="ru-RU" sz="2700" spc="-40" dirty="0" smtClean="0"/>
              <a:t> муниципального округа</a:t>
            </a:r>
            <a:endParaRPr sz="27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679333" y="1134030"/>
            <a:ext cx="1093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тыс. руб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sp>
        <p:nvSpPr>
          <p:cNvPr id="18" name="Куб 17"/>
          <p:cNvSpPr/>
          <p:nvPr/>
        </p:nvSpPr>
        <p:spPr>
          <a:xfrm>
            <a:off x="382385" y="2994463"/>
            <a:ext cx="589004" cy="2512375"/>
          </a:xfrm>
          <a:prstGeom prst="cub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1139638" y="2994462"/>
            <a:ext cx="551566" cy="2500249"/>
          </a:xfrm>
          <a:prstGeom prst="cube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2628046" y="2491074"/>
            <a:ext cx="629074" cy="3016815"/>
          </a:xfrm>
          <a:prstGeom prst="cube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443963" y="2491073"/>
            <a:ext cx="621763" cy="2983827"/>
          </a:xfrm>
          <a:prstGeom prst="cube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6362" y="2583163"/>
            <a:ext cx="1172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1 437 848,4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5137978" y="2150924"/>
            <a:ext cx="663090" cy="3327700"/>
          </a:xfrm>
          <a:prstGeom prst="cube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уб 37"/>
          <p:cNvSpPr/>
          <p:nvPr/>
        </p:nvSpPr>
        <p:spPr>
          <a:xfrm>
            <a:off x="5961497" y="2135841"/>
            <a:ext cx="636651" cy="3332353"/>
          </a:xfrm>
          <a:prstGeom prst="cube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Куб 44"/>
          <p:cNvSpPr/>
          <p:nvPr/>
        </p:nvSpPr>
        <p:spPr>
          <a:xfrm>
            <a:off x="7219883" y="1754039"/>
            <a:ext cx="636651" cy="3692089"/>
          </a:xfrm>
          <a:prstGeom prst="cube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8016964" y="1754039"/>
            <a:ext cx="611447" cy="3692090"/>
          </a:xfrm>
          <a:prstGeom prst="cube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5009652" y="559664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4720" y="5567767"/>
            <a:ext cx="241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05797" y="1511390"/>
            <a:ext cx="1257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object 25"/>
          <p:cNvSpPr/>
          <p:nvPr/>
        </p:nvSpPr>
        <p:spPr>
          <a:xfrm flipH="1">
            <a:off x="5112646" y="6315333"/>
            <a:ext cx="219655" cy="192050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5388113" y="6191627"/>
            <a:ext cx="1016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b="1" spc="-135" dirty="0">
                <a:latin typeface="Times New Roman"/>
                <a:cs typeface="Times New Roman"/>
              </a:rPr>
              <a:t>Дефицит</a:t>
            </a:r>
            <a:endParaRPr lang="ru-RU" b="1" dirty="0">
              <a:latin typeface="Times New Roman"/>
              <a:cs typeface="Times New Roman"/>
            </a:endParaRPr>
          </a:p>
        </p:txBody>
      </p:sp>
      <p:sp>
        <p:nvSpPr>
          <p:cNvPr id="42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16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4439" y="2590782"/>
            <a:ext cx="1192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1 437 848,4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99644" y="2124097"/>
            <a:ext cx="1165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1 354 169,8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08836" y="2135365"/>
            <a:ext cx="1205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354 169,8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6266" y="1797933"/>
            <a:ext cx="134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1 401 694,6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89101" y="1796811"/>
            <a:ext cx="1250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1 401 694,6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84423" y="1435878"/>
            <a:ext cx="1199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1 481 363,1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8016964" y="1435878"/>
            <a:ext cx="1195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1 481 363,1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691202" y="4626871"/>
            <a:ext cx="88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4148241" y="4724400"/>
            <a:ext cx="878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711" name="Label1" r:id="rId2" imgW="47520" imgH="47520"/>
        </mc:Choice>
        <mc:Fallback>
          <p:control name="Label1" r:id="rId2" imgW="47520" imgH="47520">
            <p:pic>
              <p:nvPicPr>
                <p:cNvPr id="6" name="Label1"/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057400" y="2055813"/>
                  <a:ext cx="46038" cy="46037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5504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" y="76046"/>
            <a:ext cx="8548122" cy="119340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17579" y="198488"/>
            <a:ext cx="7865364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2759" marR="5080" indent="-480695" algn="ctr">
              <a:lnSpc>
                <a:spcPts val="2700"/>
              </a:lnSpc>
              <a:tabLst>
                <a:tab pos="1485265" algn="l"/>
                <a:tab pos="3538220" algn="l"/>
              </a:tabLst>
            </a:pPr>
            <a:r>
              <a:rPr lang="ru-RU" sz="2500" b="1" spc="190" dirty="0">
                <a:solidFill>
                  <a:srgbClr val="FFFFFF"/>
                </a:solidFill>
                <a:latin typeface="Times New Roman"/>
                <a:cs typeface="Times New Roman"/>
              </a:rPr>
              <a:t>Поступления, формирующие доходы </a:t>
            </a:r>
          </a:p>
          <a:p>
            <a:pPr marL="492759" marR="5080" indent="-480695" algn="ctr">
              <a:lnSpc>
                <a:spcPts val="2700"/>
              </a:lnSpc>
              <a:tabLst>
                <a:tab pos="1485265" algn="l"/>
                <a:tab pos="3538220" algn="l"/>
              </a:tabLst>
            </a:pPr>
            <a:r>
              <a:rPr lang="ru-RU" sz="2500" b="1" spc="19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бюджета Починковского муниципального округа </a:t>
            </a:r>
            <a:r>
              <a:rPr lang="ru-RU" sz="2500" b="1" spc="190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lang="ru-RU" sz="2500" b="1" spc="190" dirty="0" smtClean="0">
                <a:solidFill>
                  <a:srgbClr val="FFFFFF"/>
                </a:solidFill>
                <a:latin typeface="Times New Roman"/>
                <a:cs typeface="Times New Roman"/>
              </a:rPr>
              <a:t>202</a:t>
            </a:r>
            <a:r>
              <a:rPr lang="en-US" sz="2500" b="1" spc="190" smtClean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r>
              <a:rPr lang="ru-RU" sz="2500" b="1" spc="190" smtClean="0">
                <a:solidFill>
                  <a:srgbClr val="FFFFFF"/>
                </a:solidFill>
                <a:latin typeface="Times New Roman"/>
                <a:cs typeface="Times New Roman"/>
              </a:rPr>
              <a:t>-202</a:t>
            </a:r>
            <a:r>
              <a:rPr lang="en-US" sz="2500" b="1" spc="190" dirty="0" smtClean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r>
              <a:rPr lang="ru-RU" sz="2500" b="1" spc="19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500" b="1" spc="190" dirty="0">
                <a:solidFill>
                  <a:srgbClr val="FFFFFF"/>
                </a:solidFill>
                <a:latin typeface="Times New Roman"/>
                <a:cs typeface="Times New Roman"/>
              </a:rPr>
              <a:t>годах</a:t>
            </a:r>
            <a:endParaRPr sz="25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64917" y="3207856"/>
            <a:ext cx="26670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b="1" dirty="0">
                <a:latin typeface="Times New Roman"/>
                <a:cs typeface="Times New Roman"/>
              </a:rPr>
              <a:t>Прогноз </a:t>
            </a:r>
            <a:r>
              <a:rPr sz="1600" b="1" dirty="0">
                <a:latin typeface="Times New Roman"/>
                <a:cs typeface="Times New Roman"/>
              </a:rPr>
              <a:t>2</a:t>
            </a:r>
            <a:r>
              <a:rPr lang="ru-RU" sz="1600" b="1" dirty="0" smtClean="0">
                <a:latin typeface="Times New Roman"/>
                <a:cs typeface="Times New Roman"/>
              </a:rPr>
              <a:t>02</a:t>
            </a:r>
            <a:r>
              <a:rPr lang="en-US" sz="1600" b="1" dirty="0" smtClean="0">
                <a:latin typeface="Times New Roman"/>
                <a:cs typeface="Times New Roman"/>
              </a:rPr>
              <a:t>6</a:t>
            </a:r>
            <a:r>
              <a:rPr lang="ru-RU" sz="1600" b="1" dirty="0" smtClean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год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2271551816"/>
              </p:ext>
            </p:extLst>
          </p:nvPr>
        </p:nvGraphicFramePr>
        <p:xfrm>
          <a:off x="685800" y="1382423"/>
          <a:ext cx="3352800" cy="1741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Диаграмма 30"/>
          <p:cNvGraphicFramePr/>
          <p:nvPr>
            <p:extLst>
              <p:ext uri="{D42A27DB-BD31-4B8C-83A1-F6EECF244321}">
                <p14:modId xmlns:p14="http://schemas.microsoft.com/office/powerpoint/2010/main" val="121606735"/>
              </p:ext>
            </p:extLst>
          </p:nvPr>
        </p:nvGraphicFramePr>
        <p:xfrm>
          <a:off x="5257799" y="1172291"/>
          <a:ext cx="3474117" cy="2035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97650" y="3016858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6290">
              <a:lnSpc>
                <a:spcPct val="100000"/>
              </a:lnSpc>
              <a:spcBef>
                <a:spcPts val="135"/>
              </a:spcBef>
            </a:pPr>
            <a:r>
              <a:rPr lang="ru-RU" sz="1600" b="1" dirty="0">
                <a:latin typeface="Times New Roman"/>
                <a:cs typeface="Times New Roman"/>
              </a:rPr>
              <a:t>Ожидаемое </a:t>
            </a:r>
            <a:r>
              <a:rPr lang="ru-RU" sz="1600" b="1" dirty="0" smtClean="0">
                <a:latin typeface="Times New Roman"/>
                <a:cs typeface="Times New Roman"/>
              </a:rPr>
              <a:t>202</a:t>
            </a:r>
            <a:r>
              <a:rPr lang="en-US" sz="1600" b="1" dirty="0" smtClean="0">
                <a:latin typeface="Times New Roman"/>
                <a:cs typeface="Times New Roman"/>
              </a:rPr>
              <a:t>5</a:t>
            </a:r>
            <a:r>
              <a:rPr lang="ru-RU" sz="1600" b="1" spc="-10" dirty="0" smtClean="0">
                <a:latin typeface="Times New Roman"/>
                <a:cs typeface="Times New Roman"/>
              </a:rPr>
              <a:t> </a:t>
            </a:r>
            <a:r>
              <a:rPr lang="ru-RU" sz="1600" b="1" spc="-10" dirty="0">
                <a:latin typeface="Times New Roman"/>
                <a:cs typeface="Times New Roman"/>
              </a:rPr>
              <a:t>год</a:t>
            </a:r>
            <a:endParaRPr lang="ru-RU" sz="1600" dirty="0">
              <a:latin typeface="Times New Roman"/>
              <a:cs typeface="Times New Roman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574060491"/>
              </p:ext>
            </p:extLst>
          </p:nvPr>
        </p:nvGraphicFramePr>
        <p:xfrm>
          <a:off x="651641" y="3617364"/>
          <a:ext cx="3352800" cy="2204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189551856"/>
              </p:ext>
            </p:extLst>
          </p:nvPr>
        </p:nvGraphicFramePr>
        <p:xfrm>
          <a:off x="4484869" y="3756007"/>
          <a:ext cx="4038600" cy="2050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99241" y="6238588"/>
            <a:ext cx="152400" cy="152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84329" y="6241330"/>
            <a:ext cx="197300" cy="2010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38900" y="6288620"/>
            <a:ext cx="152400" cy="152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51641" y="6160899"/>
            <a:ext cx="2548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67519" y="6191656"/>
            <a:ext cx="20574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82370" y="6187981"/>
            <a:ext cx="2193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96000" y="5592426"/>
            <a:ext cx="1759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0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17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Рукописный ввод 7"/>
              <p14:cNvContentPartPr/>
              <p14:nvPr/>
            </p14:nvContentPartPr>
            <p14:xfrm>
              <a:off x="3167149" y="631931"/>
              <a:ext cx="33480" cy="58320"/>
            </p14:xfrm>
          </p:contentPart>
        </mc:Choice>
        <mc:Fallback xmlns="">
          <p:pic>
            <p:nvPicPr>
              <p:cNvPr id="8" name="Рукописный ввод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55269" y="620051"/>
                <a:ext cx="57240" cy="8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Рукописный ввод 24"/>
              <p14:cNvContentPartPr/>
              <p14:nvPr/>
            </p14:nvContentPartPr>
            <p14:xfrm>
              <a:off x="2119909" y="590171"/>
              <a:ext cx="360" cy="8640"/>
            </p14:xfrm>
          </p:contentPart>
        </mc:Choice>
        <mc:Fallback xmlns="">
          <p:pic>
            <p:nvPicPr>
              <p:cNvPr id="25" name="Рукописный ввод 2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08029" y="578291"/>
                <a:ext cx="24120" cy="3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Рукописный ввод 25"/>
              <p14:cNvContentPartPr/>
              <p14:nvPr/>
            </p14:nvContentPartPr>
            <p14:xfrm>
              <a:off x="3906949" y="773051"/>
              <a:ext cx="274680" cy="399240"/>
            </p14:xfrm>
          </p:contentPart>
        </mc:Choice>
        <mc:Fallback xmlns="">
          <p:pic>
            <p:nvPicPr>
              <p:cNvPr id="26" name="Рукописный ввод 2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895069" y="761171"/>
                <a:ext cx="298440" cy="42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8" name="Рукописный ввод 27"/>
              <p14:cNvContentPartPr/>
              <p14:nvPr/>
            </p14:nvContentPartPr>
            <p14:xfrm>
              <a:off x="3350029" y="1795451"/>
              <a:ext cx="360" cy="360"/>
            </p14:xfrm>
          </p:contentPart>
        </mc:Choice>
        <mc:Fallback xmlns="">
          <p:pic>
            <p:nvPicPr>
              <p:cNvPr id="28" name="Рукописный ввод 2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38149" y="1783571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0" name="Рукописный ввод 29"/>
              <p14:cNvContentPartPr/>
              <p14:nvPr/>
            </p14:nvContentPartPr>
            <p14:xfrm>
              <a:off x="3391429" y="2194691"/>
              <a:ext cx="360" cy="360"/>
            </p14:xfrm>
          </p:contentPart>
        </mc:Choice>
        <mc:Fallback xmlns="">
          <p:pic>
            <p:nvPicPr>
              <p:cNvPr id="30" name="Рукописный ввод 29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79549" y="2182811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2" name="Рукописный ввод 31"/>
              <p14:cNvContentPartPr/>
              <p14:nvPr/>
            </p14:nvContentPartPr>
            <p14:xfrm>
              <a:off x="3474589" y="2668451"/>
              <a:ext cx="360" cy="360"/>
            </p14:xfrm>
          </p:contentPart>
        </mc:Choice>
        <mc:Fallback xmlns="">
          <p:pic>
            <p:nvPicPr>
              <p:cNvPr id="32" name="Рукописный ввод 3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62709" y="2656571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847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82045" y="480183"/>
            <a:ext cx="8397240" cy="78044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1371600" y="304799"/>
            <a:ext cx="10221577" cy="941424"/>
          </a:xfrm>
          <a:prstGeom prst="rect">
            <a:avLst/>
          </a:prstGeom>
        </p:spPr>
        <p:txBody>
          <a:bodyPr vert="horz" wrap="square" lIns="0" tIns="246519" rIns="0" bIns="0" rtlCol="0">
            <a:spAutoFit/>
          </a:bodyPr>
          <a:lstStyle/>
          <a:p>
            <a:pPr marL="2856865" marR="5080" indent="-2644775" algn="ctr">
              <a:lnSpc>
                <a:spcPts val="2700"/>
              </a:lnSpc>
            </a:pPr>
            <a:r>
              <a:rPr lang="ru-RU" sz="25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Основные налоговые и неналоговые доходы,</a:t>
            </a:r>
            <a:br>
              <a:rPr lang="ru-RU" sz="25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поступающие в </a:t>
            </a:r>
            <a:r>
              <a:rPr lang="ru-RU" sz="25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5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</a:t>
            </a:r>
            <a:endParaRPr sz="2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001000" y="6384034"/>
            <a:ext cx="274319" cy="4739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68034"/>
              </p:ext>
            </p:extLst>
          </p:nvPr>
        </p:nvGraphicFramePr>
        <p:xfrm>
          <a:off x="762001" y="1436017"/>
          <a:ext cx="7619999" cy="52306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1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4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4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337">
                <a:tc>
                  <a:txBody>
                    <a:bodyPr/>
                    <a:lstStyle/>
                    <a:p>
                      <a:pPr marL="344805">
                        <a:lnSpc>
                          <a:spcPct val="100000"/>
                        </a:lnSpc>
                      </a:pPr>
                      <a:endParaRPr lang="ru-RU" sz="1400" b="1" dirty="0">
                        <a:solidFill>
                          <a:srgbClr val="FFFF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Прогноз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sz="16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2560" marR="154305" indent="7302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Прогноз</a:t>
                      </a:r>
                    </a:p>
                    <a:p>
                      <a:pPr marL="162560" marR="154305" indent="7302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на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2560" marR="154305" indent="7302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Прогноз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</a:p>
                    <a:p>
                      <a:pPr marL="162560" marR="154305" indent="7302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131">
                <a:tc>
                  <a:txBody>
                    <a:bodyPr/>
                    <a:lstStyle/>
                    <a:p>
                      <a:pPr marL="3175" marR="146050" algn="ctr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400" b="1" spc="-1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 всего, </a:t>
                      </a:r>
                    </a:p>
                    <a:p>
                      <a:pPr marL="3175" marR="146050" algn="ctr">
                        <a:lnSpc>
                          <a:spcPct val="100000"/>
                        </a:lnSpc>
                      </a:pPr>
                      <a:r>
                        <a:rPr lang="ru-RU" sz="1400" b="1" spc="-1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115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661427,5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721048,7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776298,9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591">
                <a:tc>
                  <a:txBody>
                    <a:bodyPr/>
                    <a:lstStyle/>
                    <a:p>
                      <a:pPr marL="3175" algn="ctr">
                        <a:lnSpc>
                          <a:spcPts val="19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НДФЛ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568731,0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615900,3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666983,3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409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29610,7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39531,6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41107,2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085201"/>
                  </a:ext>
                </a:extLst>
              </a:tr>
              <a:tr h="747403">
                <a:tc>
                  <a:txBody>
                    <a:bodyPr/>
                    <a:lstStyle/>
                    <a:p>
                      <a:pPr marL="3175" marR="409575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упрощенной системой налогообложения</a:t>
                      </a:r>
                    </a:p>
                    <a:p>
                      <a:pPr marL="3175" marR="409575" algn="ctr">
                        <a:lnSpc>
                          <a:spcPct val="100000"/>
                        </a:lnSpc>
                      </a:pP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16089,9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16734,7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17404,0</a:t>
                      </a:r>
                    </a:p>
                    <a:p>
                      <a:pPr marL="199390" algn="ctr">
                        <a:lnSpc>
                          <a:spcPts val="2115"/>
                        </a:lnSpc>
                      </a:pP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341">
                <a:tc>
                  <a:txBody>
                    <a:bodyPr/>
                    <a:lstStyle/>
                    <a:p>
                      <a:pPr marL="3175" algn="ctr">
                        <a:lnSpc>
                          <a:spcPts val="1900"/>
                        </a:lnSpc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ЕСХН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2683,0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2776,9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2826,9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487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по патенту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415,7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432,3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449,6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789170"/>
                  </a:ext>
                </a:extLst>
              </a:tr>
              <a:tr h="504573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13232,7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14344,3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15520,5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898766"/>
                  </a:ext>
                </a:extLst>
              </a:tr>
              <a:tr h="281116">
                <a:tc>
                  <a:txBody>
                    <a:bodyPr/>
                    <a:lstStyle/>
                    <a:p>
                      <a:pPr marL="3175" algn="ctr">
                        <a:lnSpc>
                          <a:spcPts val="19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110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20461,7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0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20870,9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9390" algn="ctr">
                        <a:lnSpc>
                          <a:spcPts val="2110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21288,4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726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Госпошлина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10202,8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10457,7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10719,0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726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16922,3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17438,2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17991,0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967538"/>
                  </a:ext>
                </a:extLst>
              </a:tr>
              <a:tr h="418545">
                <a:tc>
                  <a:txBody>
                    <a:bodyPr/>
                    <a:lstStyle/>
                    <a:p>
                      <a:pPr marL="3175" marR="40957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 всего</a:t>
                      </a:r>
                      <a:endParaRPr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3942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678349,8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738486,9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2115"/>
                        </a:lnSpc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794289,9</a:t>
                      </a:r>
                      <a:endParaRPr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294398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498448" y="1163746"/>
            <a:ext cx="1199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тыс. руб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600" dirty="0"/>
          </a:p>
        </p:txBody>
      </p:sp>
      <p:sp>
        <p:nvSpPr>
          <p:cNvPr id="7" name="object 20"/>
          <p:cNvSpPr/>
          <p:nvPr/>
        </p:nvSpPr>
        <p:spPr>
          <a:xfrm>
            <a:off x="8188573" y="6470834"/>
            <a:ext cx="824865" cy="288925"/>
          </a:xfrm>
          <a:custGeom>
            <a:avLst/>
            <a:gdLst/>
            <a:ahLst/>
            <a:cxnLst/>
            <a:rect l="l" t="t" r="r" b="b"/>
            <a:pathLst>
              <a:path w="824865" h="288925">
                <a:moveTo>
                  <a:pt x="412120" y="0"/>
                </a:moveTo>
                <a:lnTo>
                  <a:pt x="345275" y="1890"/>
                </a:lnTo>
                <a:lnTo>
                  <a:pt x="281863" y="7364"/>
                </a:lnTo>
                <a:lnTo>
                  <a:pt x="222733" y="16123"/>
                </a:lnTo>
                <a:lnTo>
                  <a:pt x="168733" y="27870"/>
                </a:lnTo>
                <a:lnTo>
                  <a:pt x="120712" y="42309"/>
                </a:lnTo>
                <a:lnTo>
                  <a:pt x="79519" y="59141"/>
                </a:lnTo>
                <a:lnTo>
                  <a:pt x="46002" y="78069"/>
                </a:lnTo>
                <a:lnTo>
                  <a:pt x="11978" y="109741"/>
                </a:lnTo>
                <a:lnTo>
                  <a:pt x="0" y="144457"/>
                </a:lnTo>
                <a:lnTo>
                  <a:pt x="1366" y="156305"/>
                </a:lnTo>
                <a:lnTo>
                  <a:pt x="21011" y="190117"/>
                </a:lnTo>
                <a:lnTo>
                  <a:pt x="61748" y="220552"/>
                </a:lnTo>
                <a:lnTo>
                  <a:pt x="99209" y="238469"/>
                </a:lnTo>
                <a:lnTo>
                  <a:pt x="143922" y="254142"/>
                </a:lnTo>
                <a:lnTo>
                  <a:pt x="195038" y="267272"/>
                </a:lnTo>
                <a:lnTo>
                  <a:pt x="251710" y="277563"/>
                </a:lnTo>
                <a:lnTo>
                  <a:pt x="313087" y="284717"/>
                </a:lnTo>
                <a:lnTo>
                  <a:pt x="378321" y="288436"/>
                </a:lnTo>
                <a:lnTo>
                  <a:pt x="412120" y="288915"/>
                </a:lnTo>
                <a:lnTo>
                  <a:pt x="445935" y="288436"/>
                </a:lnTo>
                <a:lnTo>
                  <a:pt x="511199" y="284717"/>
                </a:lnTo>
                <a:lnTo>
                  <a:pt x="572600" y="277563"/>
                </a:lnTo>
                <a:lnTo>
                  <a:pt x="629289" y="267272"/>
                </a:lnTo>
                <a:lnTo>
                  <a:pt x="680419" y="254142"/>
                </a:lnTo>
                <a:lnTo>
                  <a:pt x="725141" y="238469"/>
                </a:lnTo>
                <a:lnTo>
                  <a:pt x="762608" y="220552"/>
                </a:lnTo>
                <a:lnTo>
                  <a:pt x="803349" y="190117"/>
                </a:lnTo>
                <a:lnTo>
                  <a:pt x="822995" y="156305"/>
                </a:lnTo>
                <a:lnTo>
                  <a:pt x="824362" y="144457"/>
                </a:lnTo>
                <a:lnTo>
                  <a:pt x="822995" y="132609"/>
                </a:lnTo>
                <a:lnTo>
                  <a:pt x="803349" y="98796"/>
                </a:lnTo>
                <a:lnTo>
                  <a:pt x="762608" y="68361"/>
                </a:lnTo>
                <a:lnTo>
                  <a:pt x="725141" y="50444"/>
                </a:lnTo>
                <a:lnTo>
                  <a:pt x="680419" y="34772"/>
                </a:lnTo>
                <a:lnTo>
                  <a:pt x="629289" y="21642"/>
                </a:lnTo>
                <a:lnTo>
                  <a:pt x="572600" y="11351"/>
                </a:lnTo>
                <a:lnTo>
                  <a:pt x="511199" y="4198"/>
                </a:lnTo>
                <a:lnTo>
                  <a:pt x="445935" y="478"/>
                </a:lnTo>
                <a:lnTo>
                  <a:pt x="41212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18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9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51856" y="3212957"/>
            <a:ext cx="3168650" cy="792480"/>
          </a:xfrm>
          <a:custGeom>
            <a:avLst/>
            <a:gdLst/>
            <a:ahLst/>
            <a:cxnLst/>
            <a:rect l="l" t="t" r="r" b="b"/>
            <a:pathLst>
              <a:path w="3168650" h="792479">
                <a:moveTo>
                  <a:pt x="3036182" y="0"/>
                </a:moveTo>
                <a:lnTo>
                  <a:pt x="121623" y="407"/>
                </a:lnTo>
                <a:lnTo>
                  <a:pt x="80226" y="10561"/>
                </a:lnTo>
                <a:lnTo>
                  <a:pt x="45154" y="32627"/>
                </a:lnTo>
                <a:lnTo>
                  <a:pt x="18700" y="64290"/>
                </a:lnTo>
                <a:lnTo>
                  <a:pt x="3162" y="103234"/>
                </a:lnTo>
                <a:lnTo>
                  <a:pt x="0" y="132100"/>
                </a:lnTo>
                <a:lnTo>
                  <a:pt x="397" y="670736"/>
                </a:lnTo>
                <a:lnTo>
                  <a:pt x="10506" y="712110"/>
                </a:lnTo>
                <a:lnTo>
                  <a:pt x="32536" y="747182"/>
                </a:lnTo>
                <a:lnTo>
                  <a:pt x="64188" y="773647"/>
                </a:lnTo>
                <a:lnTo>
                  <a:pt x="103163" y="789198"/>
                </a:lnTo>
                <a:lnTo>
                  <a:pt x="132078" y="792364"/>
                </a:lnTo>
                <a:lnTo>
                  <a:pt x="3046535" y="791965"/>
                </a:lnTo>
                <a:lnTo>
                  <a:pt x="3087969" y="781855"/>
                </a:lnTo>
                <a:lnTo>
                  <a:pt x="3123077" y="759834"/>
                </a:lnTo>
                <a:lnTo>
                  <a:pt x="3149559" y="728209"/>
                </a:lnTo>
                <a:lnTo>
                  <a:pt x="3165117" y="689285"/>
                </a:lnTo>
                <a:lnTo>
                  <a:pt x="3168283" y="660419"/>
                </a:lnTo>
                <a:lnTo>
                  <a:pt x="3167875" y="121643"/>
                </a:lnTo>
                <a:lnTo>
                  <a:pt x="3157734" y="80282"/>
                </a:lnTo>
                <a:lnTo>
                  <a:pt x="3135691" y="45206"/>
                </a:lnTo>
                <a:lnTo>
                  <a:pt x="3104042" y="18730"/>
                </a:lnTo>
                <a:lnTo>
                  <a:pt x="3065083" y="3168"/>
                </a:lnTo>
                <a:lnTo>
                  <a:pt x="3036182" y="0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30936" y="297179"/>
            <a:ext cx="8170163" cy="749808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35040" y="175295"/>
            <a:ext cx="8048356" cy="672748"/>
          </a:xfrm>
          <a:prstGeom prst="rect">
            <a:avLst/>
          </a:prstGeom>
        </p:spPr>
        <p:txBody>
          <a:bodyPr vert="horz" wrap="square" lIns="0" tIns="376682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r>
              <a:rPr lang="ru-RU" sz="19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особенно повлияло на </a:t>
            </a:r>
            <a:r>
              <a:rPr lang="ru-RU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19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в </a:t>
            </a:r>
            <a:r>
              <a:rPr lang="en-US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lang="ru-RU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900" b="1" spc="-5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годах</a:t>
            </a:r>
            <a:endParaRPr sz="1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424915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0"/>
                </a:lnTo>
                <a:lnTo>
                  <a:pt x="245884" y="7364"/>
                </a:lnTo>
                <a:lnTo>
                  <a:pt x="194294" y="16124"/>
                </a:lnTo>
                <a:lnTo>
                  <a:pt x="147184" y="27872"/>
                </a:lnTo>
                <a:lnTo>
                  <a:pt x="105293" y="42312"/>
                </a:lnTo>
                <a:lnTo>
                  <a:pt x="69359" y="59145"/>
                </a:lnTo>
                <a:lnTo>
                  <a:pt x="28249" y="88234"/>
                </a:lnTo>
                <a:lnTo>
                  <a:pt x="4704" y="121036"/>
                </a:lnTo>
                <a:lnTo>
                  <a:pt x="0" y="144472"/>
                </a:lnTo>
                <a:lnTo>
                  <a:pt x="1191" y="156318"/>
                </a:lnTo>
                <a:lnTo>
                  <a:pt x="28249" y="200696"/>
                </a:lnTo>
                <a:lnTo>
                  <a:pt x="69359" y="229782"/>
                </a:lnTo>
                <a:lnTo>
                  <a:pt x="105293" y="246614"/>
                </a:lnTo>
                <a:lnTo>
                  <a:pt x="147184" y="261054"/>
                </a:lnTo>
                <a:lnTo>
                  <a:pt x="194294" y="272803"/>
                </a:lnTo>
                <a:lnTo>
                  <a:pt x="245884" y="281564"/>
                </a:lnTo>
                <a:lnTo>
                  <a:pt x="301213" y="287038"/>
                </a:lnTo>
                <a:lnTo>
                  <a:pt x="359542" y="288929"/>
                </a:lnTo>
                <a:lnTo>
                  <a:pt x="389022" y="288450"/>
                </a:lnTo>
                <a:lnTo>
                  <a:pt x="445926" y="284730"/>
                </a:lnTo>
                <a:lnTo>
                  <a:pt x="499469" y="277575"/>
                </a:lnTo>
                <a:lnTo>
                  <a:pt x="548909" y="267283"/>
                </a:lnTo>
                <a:lnTo>
                  <a:pt x="593506" y="254152"/>
                </a:lnTo>
                <a:lnTo>
                  <a:pt x="632518" y="238479"/>
                </a:lnTo>
                <a:lnTo>
                  <a:pt x="678942" y="210853"/>
                </a:lnTo>
                <a:lnTo>
                  <a:pt x="708631" y="179183"/>
                </a:lnTo>
                <a:lnTo>
                  <a:pt x="719084" y="144472"/>
                </a:lnTo>
                <a:lnTo>
                  <a:pt x="717891" y="132622"/>
                </a:lnTo>
                <a:lnTo>
                  <a:pt x="690822" y="88234"/>
                </a:lnTo>
                <a:lnTo>
                  <a:pt x="649698" y="59145"/>
                </a:lnTo>
                <a:lnTo>
                  <a:pt x="613756" y="42312"/>
                </a:lnTo>
                <a:lnTo>
                  <a:pt x="571859" y="27872"/>
                </a:lnTo>
                <a:lnTo>
                  <a:pt x="524748" y="16124"/>
                </a:lnTo>
                <a:lnTo>
                  <a:pt x="473164" y="7364"/>
                </a:lnTo>
                <a:lnTo>
                  <a:pt x="417848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424915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26" y="98805"/>
                </a:lnTo>
                <a:lnTo>
                  <a:pt x="53858" y="68367"/>
                </a:lnTo>
                <a:lnTo>
                  <a:pt x="105293" y="42312"/>
                </a:lnTo>
                <a:lnTo>
                  <a:pt x="147184" y="27872"/>
                </a:lnTo>
                <a:lnTo>
                  <a:pt x="194294" y="16124"/>
                </a:lnTo>
                <a:lnTo>
                  <a:pt x="245884" y="7364"/>
                </a:lnTo>
                <a:lnTo>
                  <a:pt x="301213" y="1890"/>
                </a:lnTo>
                <a:lnTo>
                  <a:pt x="359542" y="0"/>
                </a:lnTo>
                <a:lnTo>
                  <a:pt x="389022" y="478"/>
                </a:lnTo>
                <a:lnTo>
                  <a:pt x="445926" y="4198"/>
                </a:lnTo>
                <a:lnTo>
                  <a:pt x="499469" y="11352"/>
                </a:lnTo>
                <a:lnTo>
                  <a:pt x="548909" y="21643"/>
                </a:lnTo>
                <a:lnTo>
                  <a:pt x="593506" y="34774"/>
                </a:lnTo>
                <a:lnTo>
                  <a:pt x="632518" y="50448"/>
                </a:lnTo>
                <a:lnTo>
                  <a:pt x="678942" y="78075"/>
                </a:lnTo>
                <a:lnTo>
                  <a:pt x="708631" y="109751"/>
                </a:lnTo>
                <a:lnTo>
                  <a:pt x="719084" y="144472"/>
                </a:lnTo>
                <a:lnTo>
                  <a:pt x="717891" y="156318"/>
                </a:lnTo>
                <a:lnTo>
                  <a:pt x="690822" y="200696"/>
                </a:lnTo>
                <a:lnTo>
                  <a:pt x="649698" y="229782"/>
                </a:lnTo>
                <a:lnTo>
                  <a:pt x="613756" y="246614"/>
                </a:lnTo>
                <a:lnTo>
                  <a:pt x="571859" y="261054"/>
                </a:lnTo>
                <a:lnTo>
                  <a:pt x="524748" y="272803"/>
                </a:lnTo>
                <a:lnTo>
                  <a:pt x="473164" y="281564"/>
                </a:lnTo>
                <a:lnTo>
                  <a:pt x="417848" y="287038"/>
                </a:lnTo>
                <a:lnTo>
                  <a:pt x="359542" y="288929"/>
                </a:lnTo>
                <a:lnTo>
                  <a:pt x="330048" y="288450"/>
                </a:lnTo>
                <a:lnTo>
                  <a:pt x="273127" y="284730"/>
                </a:lnTo>
                <a:lnTo>
                  <a:pt x="219576" y="277575"/>
                </a:lnTo>
                <a:lnTo>
                  <a:pt x="170133" y="267283"/>
                </a:lnTo>
                <a:lnTo>
                  <a:pt x="125540" y="254152"/>
                </a:lnTo>
                <a:lnTo>
                  <a:pt x="86535" y="238479"/>
                </a:lnTo>
                <a:lnTo>
                  <a:pt x="40124" y="210853"/>
                </a:lnTo>
                <a:lnTo>
                  <a:pt x="10447" y="179183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458200" y="6400800"/>
            <a:ext cx="6858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19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8970" y="1653939"/>
            <a:ext cx="8663940" cy="42775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35040" y="2314638"/>
            <a:ext cx="4956160" cy="29561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реализации Указов Президента от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мая 2012 года, направленных на улучшение государственной социальной политики, политики в области образования, демографической и социальной политики.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80720" y="1725365"/>
            <a:ext cx="2205990" cy="238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>
              <a:lnSpc>
                <a:spcPct val="86300"/>
              </a:lnSpc>
            </a:pPr>
            <a:r>
              <a:rPr lang="en-US" spc="5" dirty="0">
                <a:latin typeface="Times New Roman"/>
                <a:cs typeface="Times New Roman"/>
              </a:rPr>
              <a:t> 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47620" y="2813883"/>
            <a:ext cx="2326640" cy="238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>
              <a:lnSpc>
                <a:spcPct val="863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2078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739139" y="304800"/>
            <a:ext cx="8097535" cy="765415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57200" y="102105"/>
            <a:ext cx="8379474" cy="1275957"/>
          </a:xfrm>
          <a:prstGeom prst="rect">
            <a:avLst/>
          </a:prstGeom>
        </p:spPr>
        <p:txBody>
          <a:bodyPr vert="horz" wrap="square" lIns="0" tIns="288257" rIns="0" bIns="0" rtlCol="0">
            <a:spAutoFit/>
          </a:bodyPr>
          <a:lstStyle/>
          <a:p>
            <a:pPr marL="736600"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«Бюджет для граждан»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27"/>
          <p:cNvSpPr txBox="1">
            <a:spLocks noGrp="1"/>
          </p:cNvSpPr>
          <p:nvPr>
            <p:ph type="sldNum" sz="quarter" idx="12"/>
          </p:nvPr>
        </p:nvSpPr>
        <p:spPr>
          <a:xfrm>
            <a:off x="8594343" y="6338287"/>
            <a:ext cx="4597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950">
              <a:lnSpc>
                <a:spcPct val="100000"/>
              </a:lnSpc>
            </a:pPr>
            <a:r>
              <a:rPr lang="ru-RU" spc="-15" dirty="0"/>
              <a:t>2</a:t>
            </a:r>
            <a:endParaRPr spc="-15" dirty="0"/>
          </a:p>
        </p:txBody>
      </p:sp>
      <p:sp>
        <p:nvSpPr>
          <p:cNvPr id="12" name="object 12"/>
          <p:cNvSpPr/>
          <p:nvPr/>
        </p:nvSpPr>
        <p:spPr>
          <a:xfrm>
            <a:off x="8389863" y="6326361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663" y="0"/>
                </a:moveTo>
                <a:lnTo>
                  <a:pt x="301331" y="1891"/>
                </a:lnTo>
                <a:lnTo>
                  <a:pt x="245993" y="7365"/>
                </a:lnTo>
                <a:lnTo>
                  <a:pt x="194390" y="16126"/>
                </a:lnTo>
                <a:lnTo>
                  <a:pt x="147263" y="27876"/>
                </a:lnTo>
                <a:lnTo>
                  <a:pt x="105354" y="42316"/>
                </a:lnTo>
                <a:lnTo>
                  <a:pt x="69402" y="59151"/>
                </a:lnTo>
                <a:lnTo>
                  <a:pt x="28268" y="88239"/>
                </a:lnTo>
                <a:lnTo>
                  <a:pt x="4708" y="121039"/>
                </a:lnTo>
                <a:lnTo>
                  <a:pt x="0" y="144472"/>
                </a:lnTo>
                <a:lnTo>
                  <a:pt x="1192" y="156318"/>
                </a:lnTo>
                <a:lnTo>
                  <a:pt x="28268" y="200696"/>
                </a:lnTo>
                <a:lnTo>
                  <a:pt x="69402" y="229781"/>
                </a:lnTo>
                <a:lnTo>
                  <a:pt x="105354" y="246614"/>
                </a:lnTo>
                <a:lnTo>
                  <a:pt x="147263" y="261053"/>
                </a:lnTo>
                <a:lnTo>
                  <a:pt x="194390" y="272802"/>
                </a:lnTo>
                <a:lnTo>
                  <a:pt x="245993" y="281563"/>
                </a:lnTo>
                <a:lnTo>
                  <a:pt x="301331" y="287038"/>
                </a:lnTo>
                <a:lnTo>
                  <a:pt x="359663" y="288929"/>
                </a:lnTo>
                <a:lnTo>
                  <a:pt x="389144" y="288450"/>
                </a:lnTo>
                <a:lnTo>
                  <a:pt x="446048" y="284730"/>
                </a:lnTo>
                <a:lnTo>
                  <a:pt x="499591" y="277575"/>
                </a:lnTo>
                <a:lnTo>
                  <a:pt x="549031" y="267283"/>
                </a:lnTo>
                <a:lnTo>
                  <a:pt x="593628" y="254151"/>
                </a:lnTo>
                <a:lnTo>
                  <a:pt x="632640" y="238478"/>
                </a:lnTo>
                <a:lnTo>
                  <a:pt x="679064" y="210853"/>
                </a:lnTo>
                <a:lnTo>
                  <a:pt x="708753" y="179182"/>
                </a:lnTo>
                <a:lnTo>
                  <a:pt x="719206" y="144472"/>
                </a:lnTo>
                <a:lnTo>
                  <a:pt x="718013" y="132623"/>
                </a:lnTo>
                <a:lnTo>
                  <a:pt x="690943" y="88239"/>
                </a:lnTo>
                <a:lnTo>
                  <a:pt x="649819" y="59151"/>
                </a:lnTo>
                <a:lnTo>
                  <a:pt x="613878" y="42316"/>
                </a:lnTo>
                <a:lnTo>
                  <a:pt x="571981" y="27876"/>
                </a:lnTo>
                <a:lnTo>
                  <a:pt x="524870" y="16126"/>
                </a:lnTo>
                <a:lnTo>
                  <a:pt x="473286" y="7365"/>
                </a:lnTo>
                <a:lnTo>
                  <a:pt x="417970" y="1891"/>
                </a:lnTo>
                <a:lnTo>
                  <a:pt x="3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389863" y="6326361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38" y="98809"/>
                </a:lnTo>
                <a:lnTo>
                  <a:pt x="53892" y="68372"/>
                </a:lnTo>
                <a:lnTo>
                  <a:pt x="105354" y="42316"/>
                </a:lnTo>
                <a:lnTo>
                  <a:pt x="147263" y="27876"/>
                </a:lnTo>
                <a:lnTo>
                  <a:pt x="194390" y="16126"/>
                </a:lnTo>
                <a:lnTo>
                  <a:pt x="245993" y="7365"/>
                </a:lnTo>
                <a:lnTo>
                  <a:pt x="301331" y="1891"/>
                </a:lnTo>
                <a:lnTo>
                  <a:pt x="359663" y="0"/>
                </a:lnTo>
                <a:lnTo>
                  <a:pt x="389144" y="478"/>
                </a:lnTo>
                <a:lnTo>
                  <a:pt x="446048" y="4199"/>
                </a:lnTo>
                <a:lnTo>
                  <a:pt x="499591" y="11354"/>
                </a:lnTo>
                <a:lnTo>
                  <a:pt x="549031" y="21646"/>
                </a:lnTo>
                <a:lnTo>
                  <a:pt x="593628" y="34778"/>
                </a:lnTo>
                <a:lnTo>
                  <a:pt x="632640" y="50453"/>
                </a:lnTo>
                <a:lnTo>
                  <a:pt x="679064" y="78081"/>
                </a:lnTo>
                <a:lnTo>
                  <a:pt x="708753" y="109755"/>
                </a:lnTo>
                <a:lnTo>
                  <a:pt x="719206" y="144472"/>
                </a:lnTo>
                <a:lnTo>
                  <a:pt x="718013" y="156318"/>
                </a:lnTo>
                <a:lnTo>
                  <a:pt x="690943" y="200696"/>
                </a:lnTo>
                <a:lnTo>
                  <a:pt x="649819" y="229781"/>
                </a:lnTo>
                <a:lnTo>
                  <a:pt x="613878" y="246614"/>
                </a:lnTo>
                <a:lnTo>
                  <a:pt x="571981" y="261053"/>
                </a:lnTo>
                <a:lnTo>
                  <a:pt x="524870" y="272802"/>
                </a:lnTo>
                <a:lnTo>
                  <a:pt x="473286" y="281563"/>
                </a:lnTo>
                <a:lnTo>
                  <a:pt x="417970" y="287038"/>
                </a:lnTo>
                <a:lnTo>
                  <a:pt x="359663" y="288929"/>
                </a:lnTo>
                <a:lnTo>
                  <a:pt x="330169" y="288450"/>
                </a:lnTo>
                <a:lnTo>
                  <a:pt x="273242" y="284730"/>
                </a:lnTo>
                <a:lnTo>
                  <a:pt x="219678" y="277575"/>
                </a:lnTo>
                <a:lnTo>
                  <a:pt x="170221" y="267283"/>
                </a:lnTo>
                <a:lnTo>
                  <a:pt x="125610" y="254151"/>
                </a:lnTo>
                <a:lnTo>
                  <a:pt x="86587" y="238478"/>
                </a:lnTo>
                <a:lnTo>
                  <a:pt x="40150" y="210853"/>
                </a:lnTo>
                <a:lnTo>
                  <a:pt x="10454" y="179182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Прямоугольник 15"/>
          <p:cNvSpPr/>
          <p:nvPr/>
        </p:nvSpPr>
        <p:spPr>
          <a:xfrm>
            <a:off x="739139" y="1378062"/>
            <a:ext cx="794004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«Бюджет для граждан» - информационный сборник, который познакомит население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основными  положениями главного финансового документа Починковского муниципального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Нижегородской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именно проекта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бюджета округа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2026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 и на плановый период 20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-202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годы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сборнике в доступной форме представлено описание доходов, расходов бюджета и их структуры, приоритетные направления расходования бюджетных средств, объемы бюджетных ассигнований, направляемых на финансирование социально-значимых мероприятий в сфере образования, социальной политики , культуры, физической культуры и спорта, сельского хозяйства и в других сферах.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953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953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«Бюджет для граждан» нацелен на широкий круг пользователей – всех граждан Починковского муниципального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Нижегородской области, интересы которых в той или иной мере затронуты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4875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7180" y="163068"/>
            <a:ext cx="8694420" cy="813815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54862" y="280656"/>
            <a:ext cx="6157595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3444" marR="5080" indent="-881380">
              <a:lnSpc>
                <a:spcPts val="2590"/>
              </a:lnSpc>
              <a:tabLst>
                <a:tab pos="2499995" algn="l"/>
              </a:tabLst>
            </a:pPr>
            <a:r>
              <a:rPr lang="ru-RU" sz="2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Как распределены расходы </a:t>
            </a:r>
            <a:r>
              <a:rPr lang="ru-RU" sz="2200" b="1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бюджета </a:t>
            </a:r>
            <a:r>
              <a:rPr lang="ru-RU" sz="2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на </a:t>
            </a:r>
            <a:r>
              <a:rPr lang="en-US" sz="2200" b="1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2026</a:t>
            </a:r>
            <a:r>
              <a:rPr lang="ru-RU" sz="2200" b="1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-202</a:t>
            </a:r>
            <a:r>
              <a:rPr lang="en-US" sz="2200" b="1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r>
              <a:rPr lang="ru-RU" sz="2200" b="1" spc="-4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годы </a:t>
            </a:r>
            <a:r>
              <a:rPr lang="ru-RU" sz="2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по основным отраслям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8424915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0"/>
                </a:lnTo>
                <a:lnTo>
                  <a:pt x="245884" y="7364"/>
                </a:lnTo>
                <a:lnTo>
                  <a:pt x="194294" y="16124"/>
                </a:lnTo>
                <a:lnTo>
                  <a:pt x="147184" y="27872"/>
                </a:lnTo>
                <a:lnTo>
                  <a:pt x="105293" y="42312"/>
                </a:lnTo>
                <a:lnTo>
                  <a:pt x="69359" y="59145"/>
                </a:lnTo>
                <a:lnTo>
                  <a:pt x="28249" y="88234"/>
                </a:lnTo>
                <a:lnTo>
                  <a:pt x="4704" y="121036"/>
                </a:lnTo>
                <a:lnTo>
                  <a:pt x="0" y="144472"/>
                </a:lnTo>
                <a:lnTo>
                  <a:pt x="1191" y="156318"/>
                </a:lnTo>
                <a:lnTo>
                  <a:pt x="28249" y="200696"/>
                </a:lnTo>
                <a:lnTo>
                  <a:pt x="69359" y="229782"/>
                </a:lnTo>
                <a:lnTo>
                  <a:pt x="105293" y="246614"/>
                </a:lnTo>
                <a:lnTo>
                  <a:pt x="147184" y="261054"/>
                </a:lnTo>
                <a:lnTo>
                  <a:pt x="194294" y="272803"/>
                </a:lnTo>
                <a:lnTo>
                  <a:pt x="245884" y="281564"/>
                </a:lnTo>
                <a:lnTo>
                  <a:pt x="301213" y="287038"/>
                </a:lnTo>
                <a:lnTo>
                  <a:pt x="359542" y="288929"/>
                </a:lnTo>
                <a:lnTo>
                  <a:pt x="389022" y="288450"/>
                </a:lnTo>
                <a:lnTo>
                  <a:pt x="445926" y="284730"/>
                </a:lnTo>
                <a:lnTo>
                  <a:pt x="499469" y="277575"/>
                </a:lnTo>
                <a:lnTo>
                  <a:pt x="548909" y="267283"/>
                </a:lnTo>
                <a:lnTo>
                  <a:pt x="593506" y="254152"/>
                </a:lnTo>
                <a:lnTo>
                  <a:pt x="632518" y="238479"/>
                </a:lnTo>
                <a:lnTo>
                  <a:pt x="678942" y="210853"/>
                </a:lnTo>
                <a:lnTo>
                  <a:pt x="708631" y="179183"/>
                </a:lnTo>
                <a:lnTo>
                  <a:pt x="719084" y="144472"/>
                </a:lnTo>
                <a:lnTo>
                  <a:pt x="717891" y="132622"/>
                </a:lnTo>
                <a:lnTo>
                  <a:pt x="690822" y="88234"/>
                </a:lnTo>
                <a:lnTo>
                  <a:pt x="649698" y="59145"/>
                </a:lnTo>
                <a:lnTo>
                  <a:pt x="613756" y="42312"/>
                </a:lnTo>
                <a:lnTo>
                  <a:pt x="571859" y="27872"/>
                </a:lnTo>
                <a:lnTo>
                  <a:pt x="524748" y="16124"/>
                </a:lnTo>
                <a:lnTo>
                  <a:pt x="473164" y="7364"/>
                </a:lnTo>
                <a:lnTo>
                  <a:pt x="417848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8424915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26" y="98805"/>
                </a:lnTo>
                <a:lnTo>
                  <a:pt x="53858" y="68367"/>
                </a:lnTo>
                <a:lnTo>
                  <a:pt x="105293" y="42312"/>
                </a:lnTo>
                <a:lnTo>
                  <a:pt x="147184" y="27872"/>
                </a:lnTo>
                <a:lnTo>
                  <a:pt x="194294" y="16124"/>
                </a:lnTo>
                <a:lnTo>
                  <a:pt x="245884" y="7364"/>
                </a:lnTo>
                <a:lnTo>
                  <a:pt x="301213" y="1890"/>
                </a:lnTo>
                <a:lnTo>
                  <a:pt x="359542" y="0"/>
                </a:lnTo>
                <a:lnTo>
                  <a:pt x="389022" y="478"/>
                </a:lnTo>
                <a:lnTo>
                  <a:pt x="445926" y="4198"/>
                </a:lnTo>
                <a:lnTo>
                  <a:pt x="499469" y="11352"/>
                </a:lnTo>
                <a:lnTo>
                  <a:pt x="548909" y="21643"/>
                </a:lnTo>
                <a:lnTo>
                  <a:pt x="593506" y="34774"/>
                </a:lnTo>
                <a:lnTo>
                  <a:pt x="632518" y="50448"/>
                </a:lnTo>
                <a:lnTo>
                  <a:pt x="678942" y="78075"/>
                </a:lnTo>
                <a:lnTo>
                  <a:pt x="708631" y="109751"/>
                </a:lnTo>
                <a:lnTo>
                  <a:pt x="719084" y="144472"/>
                </a:lnTo>
                <a:lnTo>
                  <a:pt x="717891" y="156318"/>
                </a:lnTo>
                <a:lnTo>
                  <a:pt x="690822" y="200696"/>
                </a:lnTo>
                <a:lnTo>
                  <a:pt x="649698" y="229782"/>
                </a:lnTo>
                <a:lnTo>
                  <a:pt x="613756" y="246614"/>
                </a:lnTo>
                <a:lnTo>
                  <a:pt x="571859" y="261054"/>
                </a:lnTo>
                <a:lnTo>
                  <a:pt x="524748" y="272803"/>
                </a:lnTo>
                <a:lnTo>
                  <a:pt x="473164" y="281564"/>
                </a:lnTo>
                <a:lnTo>
                  <a:pt x="417848" y="287038"/>
                </a:lnTo>
                <a:lnTo>
                  <a:pt x="359542" y="288929"/>
                </a:lnTo>
                <a:lnTo>
                  <a:pt x="330048" y="288450"/>
                </a:lnTo>
                <a:lnTo>
                  <a:pt x="273127" y="284730"/>
                </a:lnTo>
                <a:lnTo>
                  <a:pt x="219576" y="277575"/>
                </a:lnTo>
                <a:lnTo>
                  <a:pt x="170133" y="267283"/>
                </a:lnTo>
                <a:lnTo>
                  <a:pt x="125540" y="254152"/>
                </a:lnTo>
                <a:lnTo>
                  <a:pt x="86535" y="238479"/>
                </a:lnTo>
                <a:lnTo>
                  <a:pt x="40124" y="210853"/>
                </a:lnTo>
                <a:lnTo>
                  <a:pt x="10447" y="179183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-237990" y="1714134"/>
            <a:ext cx="1345980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5" name="Rectangle 3"/>
          <p:cNvSpPr>
            <a:spLocks noChangeArrowheads="1"/>
          </p:cNvSpPr>
          <p:nvPr/>
        </p:nvSpPr>
        <p:spPr bwMode="auto">
          <a:xfrm>
            <a:off x="-237990" y="5838459"/>
            <a:ext cx="1345980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7" name="Rectangle 5"/>
          <p:cNvSpPr>
            <a:spLocks noChangeArrowheads="1"/>
          </p:cNvSpPr>
          <p:nvPr/>
        </p:nvSpPr>
        <p:spPr bwMode="auto">
          <a:xfrm>
            <a:off x="1359155" y="1295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" name="Rectangle 6"/>
          <p:cNvSpPr>
            <a:spLocks noChangeArrowheads="1"/>
          </p:cNvSpPr>
          <p:nvPr/>
        </p:nvSpPr>
        <p:spPr bwMode="auto">
          <a:xfrm>
            <a:off x="1359155" y="5495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228600" y="1524000"/>
          <a:ext cx="7772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098197306"/>
              </p:ext>
            </p:extLst>
          </p:nvPr>
        </p:nvGraphicFramePr>
        <p:xfrm>
          <a:off x="685800" y="1219200"/>
          <a:ext cx="8295131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000500"/>
            <a:ext cx="3555351" cy="221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679367"/>
      </p:ext>
    </p:extLst>
  </p:cSld>
  <p:clrMapOvr>
    <a:masterClrMapping/>
  </p:clrMapOvr>
  <p:transition advTm="7375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5072683"/>
              </p:ext>
            </p:extLst>
          </p:nvPr>
        </p:nvGraphicFramePr>
        <p:xfrm>
          <a:off x="457200" y="685800"/>
          <a:ext cx="82105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Овал 4"/>
          <p:cNvSpPr/>
          <p:nvPr/>
        </p:nvSpPr>
        <p:spPr>
          <a:xfrm>
            <a:off x="8229600" y="6400800"/>
            <a:ext cx="762000" cy="304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33800"/>
            <a:ext cx="3579495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71845"/>
      </p:ext>
    </p:extLst>
  </p:cSld>
  <p:clrMapOvr>
    <a:masterClrMapping/>
  </p:clrMapOvr>
  <p:transition advTm="75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5402763"/>
              </p:ext>
            </p:extLst>
          </p:nvPr>
        </p:nvGraphicFramePr>
        <p:xfrm>
          <a:off x="516697" y="609600"/>
          <a:ext cx="82105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вал 3"/>
          <p:cNvSpPr/>
          <p:nvPr/>
        </p:nvSpPr>
        <p:spPr>
          <a:xfrm>
            <a:off x="8153400" y="6400800"/>
            <a:ext cx="838200" cy="304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pic>
        <p:nvPicPr>
          <p:cNvPr id="3074" name="Picture 2" descr="https://in-news.ru/upload/iblock/dff/dff8905da40c29eef2479b894fdaba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3" y="3505200"/>
            <a:ext cx="3699164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53943"/>
      </p:ext>
    </p:extLst>
  </p:cSld>
  <p:clrMapOvr>
    <a:masterClrMapping/>
  </p:clrMapOvr>
  <p:transition advTm="7687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https://yt3.ggpht.com/-YJawIvyLnHo/AAAAAAAAAAI/AAAAAAAAAAA/Sn2CvDjC-XA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1828800" cy="1828800"/>
          </a:xfrm>
          <a:prstGeom prst="rect">
            <a:avLst/>
          </a:prstGeom>
          <a:noFill/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8300" y="220886"/>
            <a:ext cx="8299687" cy="5732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0" tIns="201994" rIns="0" bIns="0" rtlCol="0">
            <a:spAutoFit/>
          </a:bodyPr>
          <a:lstStyle/>
          <a:p>
            <a:pPr marL="452120">
              <a:lnSpc>
                <a:spcPct val="100000"/>
              </a:lnSpc>
            </a:pPr>
            <a:r>
              <a:rPr lang="ru-RU" sz="2400" b="1" spc="-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изменяются расходы по отраслям социальной сферы</a:t>
            </a:r>
            <a:endParaRPr sz="2400" b="1" spc="475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xn----gtbnalitiu5eta.xn--p1ai/wp-content/uploads/2017/08/shkola-14-mytischi-1024x68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95394"/>
            <a:ext cx="3237250" cy="2015142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58" name="object 27"/>
          <p:cNvSpPr txBox="1">
            <a:spLocks noGrp="1"/>
          </p:cNvSpPr>
          <p:nvPr>
            <p:ph type="sldNum" sz="quarter" idx="12"/>
          </p:nvPr>
        </p:nvSpPr>
        <p:spPr>
          <a:xfrm>
            <a:off x="8415815" y="6263080"/>
            <a:ext cx="4597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950">
              <a:lnSpc>
                <a:spcPct val="100000"/>
              </a:lnSpc>
            </a:pPr>
            <a:r>
              <a:rPr lang="ru-RU" spc="-15" dirty="0"/>
              <a:t>20</a:t>
            </a:r>
            <a:endParaRPr spc="-15" dirty="0"/>
          </a:p>
        </p:txBody>
      </p:sp>
      <p:sp>
        <p:nvSpPr>
          <p:cNvPr id="5" name="object 5"/>
          <p:cNvSpPr/>
          <p:nvPr/>
        </p:nvSpPr>
        <p:spPr>
          <a:xfrm>
            <a:off x="8089670" y="6412797"/>
            <a:ext cx="957408" cy="30480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0"/>
                </a:lnTo>
                <a:lnTo>
                  <a:pt x="245884" y="7364"/>
                </a:lnTo>
                <a:lnTo>
                  <a:pt x="194294" y="16124"/>
                </a:lnTo>
                <a:lnTo>
                  <a:pt x="147184" y="27872"/>
                </a:lnTo>
                <a:lnTo>
                  <a:pt x="105293" y="42312"/>
                </a:lnTo>
                <a:lnTo>
                  <a:pt x="69359" y="59145"/>
                </a:lnTo>
                <a:lnTo>
                  <a:pt x="28249" y="88234"/>
                </a:lnTo>
                <a:lnTo>
                  <a:pt x="4704" y="121036"/>
                </a:lnTo>
                <a:lnTo>
                  <a:pt x="0" y="144472"/>
                </a:lnTo>
                <a:lnTo>
                  <a:pt x="1191" y="156318"/>
                </a:lnTo>
                <a:lnTo>
                  <a:pt x="28249" y="200696"/>
                </a:lnTo>
                <a:lnTo>
                  <a:pt x="69359" y="229782"/>
                </a:lnTo>
                <a:lnTo>
                  <a:pt x="105293" y="246614"/>
                </a:lnTo>
                <a:lnTo>
                  <a:pt x="147184" y="261054"/>
                </a:lnTo>
                <a:lnTo>
                  <a:pt x="194294" y="272803"/>
                </a:lnTo>
                <a:lnTo>
                  <a:pt x="245884" y="281564"/>
                </a:lnTo>
                <a:lnTo>
                  <a:pt x="301213" y="287038"/>
                </a:lnTo>
                <a:lnTo>
                  <a:pt x="359542" y="288929"/>
                </a:lnTo>
                <a:lnTo>
                  <a:pt x="389022" y="288450"/>
                </a:lnTo>
                <a:lnTo>
                  <a:pt x="445926" y="284730"/>
                </a:lnTo>
                <a:lnTo>
                  <a:pt x="499469" y="277575"/>
                </a:lnTo>
                <a:lnTo>
                  <a:pt x="548909" y="267283"/>
                </a:lnTo>
                <a:lnTo>
                  <a:pt x="593506" y="254152"/>
                </a:lnTo>
                <a:lnTo>
                  <a:pt x="632518" y="238479"/>
                </a:lnTo>
                <a:lnTo>
                  <a:pt x="678942" y="210853"/>
                </a:lnTo>
                <a:lnTo>
                  <a:pt x="708631" y="179183"/>
                </a:lnTo>
                <a:lnTo>
                  <a:pt x="719084" y="144472"/>
                </a:lnTo>
                <a:lnTo>
                  <a:pt x="717891" y="132622"/>
                </a:lnTo>
                <a:lnTo>
                  <a:pt x="690822" y="88234"/>
                </a:lnTo>
                <a:lnTo>
                  <a:pt x="649698" y="59145"/>
                </a:lnTo>
                <a:lnTo>
                  <a:pt x="613756" y="42312"/>
                </a:lnTo>
                <a:lnTo>
                  <a:pt x="571859" y="27872"/>
                </a:lnTo>
                <a:lnTo>
                  <a:pt x="524748" y="16124"/>
                </a:lnTo>
                <a:lnTo>
                  <a:pt x="473164" y="7364"/>
                </a:lnTo>
                <a:lnTo>
                  <a:pt x="417848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23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077200" y="6400800"/>
            <a:ext cx="969877" cy="30480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26" y="98805"/>
                </a:lnTo>
                <a:lnTo>
                  <a:pt x="53858" y="68367"/>
                </a:lnTo>
                <a:lnTo>
                  <a:pt x="105293" y="42312"/>
                </a:lnTo>
                <a:lnTo>
                  <a:pt x="147184" y="27872"/>
                </a:lnTo>
                <a:lnTo>
                  <a:pt x="194294" y="16124"/>
                </a:lnTo>
                <a:lnTo>
                  <a:pt x="245884" y="7364"/>
                </a:lnTo>
                <a:lnTo>
                  <a:pt x="301213" y="1890"/>
                </a:lnTo>
                <a:lnTo>
                  <a:pt x="359542" y="0"/>
                </a:lnTo>
                <a:lnTo>
                  <a:pt x="389022" y="478"/>
                </a:lnTo>
                <a:lnTo>
                  <a:pt x="445926" y="4198"/>
                </a:lnTo>
                <a:lnTo>
                  <a:pt x="499469" y="11352"/>
                </a:lnTo>
                <a:lnTo>
                  <a:pt x="548909" y="21643"/>
                </a:lnTo>
                <a:lnTo>
                  <a:pt x="593506" y="34774"/>
                </a:lnTo>
                <a:lnTo>
                  <a:pt x="632518" y="50448"/>
                </a:lnTo>
                <a:lnTo>
                  <a:pt x="678942" y="78075"/>
                </a:lnTo>
                <a:lnTo>
                  <a:pt x="708631" y="109751"/>
                </a:lnTo>
                <a:lnTo>
                  <a:pt x="719084" y="144472"/>
                </a:lnTo>
                <a:lnTo>
                  <a:pt x="717891" y="156318"/>
                </a:lnTo>
                <a:lnTo>
                  <a:pt x="690822" y="200696"/>
                </a:lnTo>
                <a:lnTo>
                  <a:pt x="649698" y="229782"/>
                </a:lnTo>
                <a:lnTo>
                  <a:pt x="613756" y="246614"/>
                </a:lnTo>
                <a:lnTo>
                  <a:pt x="571859" y="261054"/>
                </a:lnTo>
                <a:lnTo>
                  <a:pt x="524748" y="272803"/>
                </a:lnTo>
                <a:lnTo>
                  <a:pt x="473164" y="281564"/>
                </a:lnTo>
                <a:lnTo>
                  <a:pt x="417848" y="287038"/>
                </a:lnTo>
                <a:lnTo>
                  <a:pt x="359542" y="288929"/>
                </a:lnTo>
                <a:lnTo>
                  <a:pt x="330048" y="288450"/>
                </a:lnTo>
                <a:lnTo>
                  <a:pt x="273127" y="284730"/>
                </a:lnTo>
                <a:lnTo>
                  <a:pt x="219576" y="277575"/>
                </a:lnTo>
                <a:lnTo>
                  <a:pt x="170133" y="267283"/>
                </a:lnTo>
                <a:lnTo>
                  <a:pt x="125540" y="254152"/>
                </a:lnTo>
                <a:lnTo>
                  <a:pt x="86535" y="238479"/>
                </a:lnTo>
                <a:lnTo>
                  <a:pt x="40124" y="210853"/>
                </a:lnTo>
                <a:lnTo>
                  <a:pt x="10447" y="179183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Прямоугольник 39"/>
          <p:cNvSpPr/>
          <p:nvPr/>
        </p:nvSpPr>
        <p:spPr>
          <a:xfrm>
            <a:off x="3398641" y="6038379"/>
            <a:ext cx="102823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571550" y="6015613"/>
            <a:ext cx="102823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189402" y="6033834"/>
            <a:ext cx="102823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421884" y="2489154"/>
            <a:ext cx="816249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841,1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448334" y="2129067"/>
            <a:ext cx="76335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823,0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494024" y="1736908"/>
            <a:ext cx="76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805,9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7902337" y="5334000"/>
            <a:ext cx="1026955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167,4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957536" y="4884430"/>
            <a:ext cx="71045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167,4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851687" y="4360639"/>
            <a:ext cx="816249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168,9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267359" y="1011330"/>
            <a:ext cx="1204561" cy="3202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Млн. рублей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843458" y="1018669"/>
            <a:ext cx="153369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Образование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3353" y="3897854"/>
            <a:ext cx="116801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Культура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" name="Рисунок 60"/>
          <p:cNvPicPr/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43504" y="1600530"/>
            <a:ext cx="955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Рисунок 61"/>
          <p:cNvPicPr/>
          <p:nvPr/>
        </p:nvPicPr>
        <p:blipFill>
          <a:blip r:embed="rId6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38400" y="1981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Рисунок 62"/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38399" y="2438400"/>
            <a:ext cx="1371601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Рисунок 65"/>
          <p:cNvPicPr/>
          <p:nvPr/>
        </p:nvPicPr>
        <p:blipFill>
          <a:blip r:embed="rId6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324599" y="4800600"/>
            <a:ext cx="13716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Рисунок 66"/>
          <p:cNvPicPr/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0403" y="6033834"/>
            <a:ext cx="533400" cy="3810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8" name="Рисунок 67"/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25395" y="6063559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Рисунок 68"/>
          <p:cNvPicPr/>
          <p:nvPr/>
        </p:nvPicPr>
        <p:blipFill>
          <a:blip r:embed="rId6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948834" y="6068261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Рисунок 69"/>
          <p:cNvPicPr/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599" y="4343400"/>
            <a:ext cx="1523999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71" name="Рисунок 70"/>
          <p:cNvPicPr/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5257800"/>
            <a:ext cx="1371600" cy="46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3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1" name="AutoShape 5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5" name="Picture 9" descr="https://yt3.ggpht.com/-j_btd1u9Ds0/AAAAAAAAAAI/AAAAAAAAAAA/U5_U_AGQTMY/s100-c-k-no-mo-rj-c0xffffff/phot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7200" y="4038600"/>
            <a:ext cx="1905000" cy="1600200"/>
          </a:xfrm>
          <a:prstGeom prst="rect">
            <a:avLst/>
          </a:prstGeom>
          <a:noFill/>
        </p:spPr>
      </p:pic>
      <p:pic>
        <p:nvPicPr>
          <p:cNvPr id="4102" name="Picture 6" descr="https://media.nazaccent.ru/files/34/19/341926dfa5d2b3ea04683c7143f5d2b2_46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3475060"/>
            <a:ext cx="3502025" cy="2225653"/>
          </a:xfrm>
          <a:prstGeom prst="rect">
            <a:avLst/>
          </a:prstGeom>
          <a:ln w="5715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 advTm="675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799" y="163068"/>
            <a:ext cx="8727947" cy="106047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" y="385331"/>
            <a:ext cx="8991600" cy="707693"/>
          </a:xfrm>
          <a:prstGeom prst="rect">
            <a:avLst/>
          </a:prstGeom>
        </p:spPr>
        <p:txBody>
          <a:bodyPr vert="horz" wrap="square" lIns="0" tIns="40449" rIns="0" bIns="0" rtlCol="0">
            <a:spAutoFit/>
          </a:bodyPr>
          <a:lstStyle/>
          <a:p>
            <a:pPr marL="796290" marR="5080" indent="-567055" algn="ctr">
              <a:lnSpc>
                <a:spcPts val="2590"/>
              </a:lnSpc>
            </a:pPr>
            <a:r>
              <a:rPr lang="ru-RU" sz="19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средств </a:t>
            </a:r>
            <a:r>
              <a:rPr lang="ru-RU" sz="19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19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распределено в рамках муниципальных программ Починковского муниципального </a:t>
            </a:r>
            <a:r>
              <a:rPr lang="ru-RU" sz="19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19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endParaRPr sz="1900" b="1" spc="-4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bject 27"/>
          <p:cNvSpPr txBox="1">
            <a:spLocks noGrp="1"/>
          </p:cNvSpPr>
          <p:nvPr>
            <p:ph type="sldNum" sz="quarter" idx="12"/>
          </p:nvPr>
        </p:nvSpPr>
        <p:spPr>
          <a:xfrm>
            <a:off x="8491404" y="6388452"/>
            <a:ext cx="4597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950">
              <a:lnSpc>
                <a:spcPct val="100000"/>
              </a:lnSpc>
            </a:pPr>
            <a:r>
              <a:rPr lang="ru-RU" spc="-15" dirty="0"/>
              <a:t>21</a:t>
            </a:r>
            <a:endParaRPr spc="-15" dirty="0"/>
          </a:p>
        </p:txBody>
      </p:sp>
      <p:sp>
        <p:nvSpPr>
          <p:cNvPr id="4" name="object 4"/>
          <p:cNvSpPr/>
          <p:nvPr/>
        </p:nvSpPr>
        <p:spPr>
          <a:xfrm>
            <a:off x="8361547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42" y="1890"/>
                </a:lnTo>
                <a:lnTo>
                  <a:pt x="245931" y="7364"/>
                </a:lnTo>
                <a:lnTo>
                  <a:pt x="194348" y="16124"/>
                </a:lnTo>
                <a:lnTo>
                  <a:pt x="147237" y="27872"/>
                </a:lnTo>
                <a:lnTo>
                  <a:pt x="105338" y="42312"/>
                </a:lnTo>
                <a:lnTo>
                  <a:pt x="69394" y="59145"/>
                </a:lnTo>
                <a:lnTo>
                  <a:pt x="28266" y="88234"/>
                </a:lnTo>
                <a:lnTo>
                  <a:pt x="4708" y="121036"/>
                </a:lnTo>
                <a:lnTo>
                  <a:pt x="0" y="144472"/>
                </a:lnTo>
                <a:lnTo>
                  <a:pt x="1192" y="156318"/>
                </a:lnTo>
                <a:lnTo>
                  <a:pt x="28266" y="200696"/>
                </a:lnTo>
                <a:lnTo>
                  <a:pt x="69394" y="229782"/>
                </a:lnTo>
                <a:lnTo>
                  <a:pt x="105338" y="246614"/>
                </a:lnTo>
                <a:lnTo>
                  <a:pt x="147237" y="261054"/>
                </a:lnTo>
                <a:lnTo>
                  <a:pt x="194348" y="272803"/>
                </a:lnTo>
                <a:lnTo>
                  <a:pt x="245931" y="281564"/>
                </a:lnTo>
                <a:lnTo>
                  <a:pt x="301242" y="287038"/>
                </a:lnTo>
                <a:lnTo>
                  <a:pt x="359542" y="288929"/>
                </a:lnTo>
                <a:lnTo>
                  <a:pt x="389040" y="288450"/>
                </a:lnTo>
                <a:lnTo>
                  <a:pt x="445973" y="284730"/>
                </a:lnTo>
                <a:lnTo>
                  <a:pt x="499540" y="277575"/>
                </a:lnTo>
                <a:lnTo>
                  <a:pt x="548998" y="267283"/>
                </a:lnTo>
                <a:lnTo>
                  <a:pt x="593608" y="254152"/>
                </a:lnTo>
                <a:lnTo>
                  <a:pt x="632628" y="238479"/>
                </a:lnTo>
                <a:lnTo>
                  <a:pt x="679061" y="210853"/>
                </a:lnTo>
                <a:lnTo>
                  <a:pt x="708753" y="179183"/>
                </a:lnTo>
                <a:lnTo>
                  <a:pt x="719206" y="144472"/>
                </a:lnTo>
                <a:lnTo>
                  <a:pt x="718013" y="132622"/>
                </a:lnTo>
                <a:lnTo>
                  <a:pt x="690942" y="88234"/>
                </a:lnTo>
                <a:lnTo>
                  <a:pt x="649812" y="59145"/>
                </a:lnTo>
                <a:lnTo>
                  <a:pt x="613863" y="42312"/>
                </a:lnTo>
                <a:lnTo>
                  <a:pt x="571955" y="27872"/>
                </a:lnTo>
                <a:lnTo>
                  <a:pt x="524828" y="16124"/>
                </a:lnTo>
                <a:lnTo>
                  <a:pt x="473224" y="7364"/>
                </a:lnTo>
                <a:lnTo>
                  <a:pt x="417881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24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361547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37" y="98805"/>
                </a:lnTo>
                <a:lnTo>
                  <a:pt x="53887" y="68367"/>
                </a:lnTo>
                <a:lnTo>
                  <a:pt x="105338" y="42312"/>
                </a:lnTo>
                <a:lnTo>
                  <a:pt x="147237" y="27872"/>
                </a:lnTo>
                <a:lnTo>
                  <a:pt x="194348" y="16124"/>
                </a:lnTo>
                <a:lnTo>
                  <a:pt x="245931" y="7364"/>
                </a:lnTo>
                <a:lnTo>
                  <a:pt x="301242" y="1890"/>
                </a:lnTo>
                <a:lnTo>
                  <a:pt x="359542" y="0"/>
                </a:lnTo>
                <a:lnTo>
                  <a:pt x="389040" y="478"/>
                </a:lnTo>
                <a:lnTo>
                  <a:pt x="445973" y="4198"/>
                </a:lnTo>
                <a:lnTo>
                  <a:pt x="499540" y="11352"/>
                </a:lnTo>
                <a:lnTo>
                  <a:pt x="548998" y="21643"/>
                </a:lnTo>
                <a:lnTo>
                  <a:pt x="593608" y="34774"/>
                </a:lnTo>
                <a:lnTo>
                  <a:pt x="632628" y="50448"/>
                </a:lnTo>
                <a:lnTo>
                  <a:pt x="679061" y="78075"/>
                </a:lnTo>
                <a:lnTo>
                  <a:pt x="708753" y="109751"/>
                </a:lnTo>
                <a:lnTo>
                  <a:pt x="719206" y="144472"/>
                </a:lnTo>
                <a:lnTo>
                  <a:pt x="718013" y="156318"/>
                </a:lnTo>
                <a:lnTo>
                  <a:pt x="690942" y="200696"/>
                </a:lnTo>
                <a:lnTo>
                  <a:pt x="649812" y="229782"/>
                </a:lnTo>
                <a:lnTo>
                  <a:pt x="613863" y="246614"/>
                </a:lnTo>
                <a:lnTo>
                  <a:pt x="571955" y="261054"/>
                </a:lnTo>
                <a:lnTo>
                  <a:pt x="524828" y="272803"/>
                </a:lnTo>
                <a:lnTo>
                  <a:pt x="473224" y="281564"/>
                </a:lnTo>
                <a:lnTo>
                  <a:pt x="417881" y="287038"/>
                </a:lnTo>
                <a:lnTo>
                  <a:pt x="359542" y="288929"/>
                </a:lnTo>
                <a:lnTo>
                  <a:pt x="330065" y="288450"/>
                </a:lnTo>
                <a:lnTo>
                  <a:pt x="273167" y="284730"/>
                </a:lnTo>
                <a:lnTo>
                  <a:pt x="219627" y="277575"/>
                </a:lnTo>
                <a:lnTo>
                  <a:pt x="170187" y="267283"/>
                </a:lnTo>
                <a:lnTo>
                  <a:pt x="125590" y="254152"/>
                </a:lnTo>
                <a:lnTo>
                  <a:pt x="86576" y="238479"/>
                </a:lnTo>
                <a:lnTo>
                  <a:pt x="40147" y="210853"/>
                </a:lnTo>
                <a:lnTo>
                  <a:pt x="10454" y="179183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83151" y="4505454"/>
            <a:ext cx="322449" cy="599945"/>
          </a:xfrm>
          <a:custGeom>
            <a:avLst/>
            <a:gdLst/>
            <a:ahLst/>
            <a:cxnLst/>
            <a:rect l="l" t="t" r="r" b="b"/>
            <a:pathLst>
              <a:path w="56514" h="368300">
                <a:moveTo>
                  <a:pt x="0" y="0"/>
                </a:moveTo>
                <a:lnTo>
                  <a:pt x="0" y="201036"/>
                </a:lnTo>
                <a:lnTo>
                  <a:pt x="56266" y="201036"/>
                </a:lnTo>
                <a:lnTo>
                  <a:pt x="56266" y="367783"/>
                </a:lnTo>
              </a:path>
            </a:pathLst>
          </a:custGeom>
          <a:ln w="25399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27204" y="2700131"/>
            <a:ext cx="1656080" cy="523875"/>
          </a:xfrm>
          <a:custGeom>
            <a:avLst/>
            <a:gdLst/>
            <a:ahLst/>
            <a:cxnLst/>
            <a:rect l="l" t="t" r="r" b="b"/>
            <a:pathLst>
              <a:path w="1656079" h="523875">
                <a:moveTo>
                  <a:pt x="0" y="0"/>
                </a:moveTo>
                <a:lnTo>
                  <a:pt x="0" y="356768"/>
                </a:lnTo>
                <a:lnTo>
                  <a:pt x="1655947" y="356768"/>
                </a:lnTo>
                <a:lnTo>
                  <a:pt x="1655947" y="523493"/>
                </a:lnTo>
              </a:path>
            </a:pathLst>
          </a:custGeom>
          <a:ln w="25399">
            <a:solidFill>
              <a:srgbClr val="3C6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32062" y="4524504"/>
            <a:ext cx="220738" cy="580896"/>
          </a:xfrm>
          <a:custGeom>
            <a:avLst/>
            <a:gdLst/>
            <a:ahLst/>
            <a:cxnLst/>
            <a:rect l="l" t="t" r="r" b="b"/>
            <a:pathLst>
              <a:path w="16510" h="368300">
                <a:moveTo>
                  <a:pt x="0" y="0"/>
                </a:moveTo>
                <a:lnTo>
                  <a:pt x="0" y="201167"/>
                </a:lnTo>
                <a:lnTo>
                  <a:pt x="16520" y="201167"/>
                </a:lnTo>
                <a:lnTo>
                  <a:pt x="16520" y="367783"/>
                </a:lnTo>
              </a:path>
            </a:pathLst>
          </a:custGeom>
          <a:ln w="25399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32063" y="2700131"/>
            <a:ext cx="1595755" cy="523875"/>
          </a:xfrm>
          <a:custGeom>
            <a:avLst/>
            <a:gdLst/>
            <a:ahLst/>
            <a:cxnLst/>
            <a:rect l="l" t="t" r="r" b="b"/>
            <a:pathLst>
              <a:path w="1595754" h="523875">
                <a:moveTo>
                  <a:pt x="1595140" y="0"/>
                </a:moveTo>
                <a:lnTo>
                  <a:pt x="1595140" y="356768"/>
                </a:lnTo>
                <a:lnTo>
                  <a:pt x="0" y="356768"/>
                </a:lnTo>
                <a:lnTo>
                  <a:pt x="0" y="523493"/>
                </a:lnTo>
              </a:path>
            </a:pathLst>
          </a:custGeom>
          <a:ln w="25399">
            <a:solidFill>
              <a:srgbClr val="3C6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36007" y="1557284"/>
            <a:ext cx="4182745" cy="1143000"/>
          </a:xfrm>
          <a:custGeom>
            <a:avLst/>
            <a:gdLst/>
            <a:ahLst/>
            <a:cxnLst/>
            <a:rect l="l" t="t" r="r" b="b"/>
            <a:pathLst>
              <a:path w="4182745" h="1143000">
                <a:moveTo>
                  <a:pt x="4068067" y="0"/>
                </a:moveTo>
                <a:lnTo>
                  <a:pt x="103595" y="494"/>
                </a:lnTo>
                <a:lnTo>
                  <a:pt x="62898" y="12184"/>
                </a:lnTo>
                <a:lnTo>
                  <a:pt x="30011" y="37103"/>
                </a:lnTo>
                <a:lnTo>
                  <a:pt x="8016" y="72169"/>
                </a:lnTo>
                <a:lnTo>
                  <a:pt x="0" y="114299"/>
                </a:lnTo>
                <a:lnTo>
                  <a:pt x="494" y="1039253"/>
                </a:lnTo>
                <a:lnTo>
                  <a:pt x="12186" y="1079952"/>
                </a:lnTo>
                <a:lnTo>
                  <a:pt x="37107" y="1112839"/>
                </a:lnTo>
                <a:lnTo>
                  <a:pt x="72173" y="1134831"/>
                </a:lnTo>
                <a:lnTo>
                  <a:pt x="114299" y="1142847"/>
                </a:lnTo>
                <a:lnTo>
                  <a:pt x="4078773" y="1142352"/>
                </a:lnTo>
                <a:lnTo>
                  <a:pt x="4119473" y="1130662"/>
                </a:lnTo>
                <a:lnTo>
                  <a:pt x="4152360" y="1105743"/>
                </a:lnTo>
                <a:lnTo>
                  <a:pt x="4174352" y="1070678"/>
                </a:lnTo>
                <a:lnTo>
                  <a:pt x="4182367" y="1028547"/>
                </a:lnTo>
                <a:lnTo>
                  <a:pt x="4181873" y="103594"/>
                </a:lnTo>
                <a:lnTo>
                  <a:pt x="4170183" y="62894"/>
                </a:lnTo>
                <a:lnTo>
                  <a:pt x="4145264" y="30007"/>
                </a:lnTo>
                <a:lnTo>
                  <a:pt x="4110198" y="8015"/>
                </a:lnTo>
                <a:lnTo>
                  <a:pt x="4068067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636007" y="1557284"/>
            <a:ext cx="4182745" cy="1143000"/>
          </a:xfrm>
          <a:custGeom>
            <a:avLst/>
            <a:gdLst/>
            <a:ahLst/>
            <a:cxnLst/>
            <a:rect l="l" t="t" r="r" b="b"/>
            <a:pathLst>
              <a:path w="4182745" h="1143000">
                <a:moveTo>
                  <a:pt x="0" y="114299"/>
                </a:moveTo>
                <a:lnTo>
                  <a:pt x="8016" y="72169"/>
                </a:lnTo>
                <a:lnTo>
                  <a:pt x="30011" y="37103"/>
                </a:lnTo>
                <a:lnTo>
                  <a:pt x="62898" y="12184"/>
                </a:lnTo>
                <a:lnTo>
                  <a:pt x="103595" y="494"/>
                </a:lnTo>
                <a:lnTo>
                  <a:pt x="4068067" y="0"/>
                </a:lnTo>
                <a:lnTo>
                  <a:pt x="4082706" y="928"/>
                </a:lnTo>
                <a:lnTo>
                  <a:pt x="4122824" y="13945"/>
                </a:lnTo>
                <a:lnTo>
                  <a:pt x="4154850" y="39911"/>
                </a:lnTo>
                <a:lnTo>
                  <a:pt x="4175701" y="75745"/>
                </a:lnTo>
                <a:lnTo>
                  <a:pt x="4182367" y="1028547"/>
                </a:lnTo>
                <a:lnTo>
                  <a:pt x="4181439" y="1043185"/>
                </a:lnTo>
                <a:lnTo>
                  <a:pt x="4168422" y="1083303"/>
                </a:lnTo>
                <a:lnTo>
                  <a:pt x="4142456" y="1115329"/>
                </a:lnTo>
                <a:lnTo>
                  <a:pt x="4106622" y="1136181"/>
                </a:lnTo>
                <a:lnTo>
                  <a:pt x="114299" y="1142847"/>
                </a:lnTo>
                <a:lnTo>
                  <a:pt x="99663" y="1141918"/>
                </a:lnTo>
                <a:lnTo>
                  <a:pt x="59547" y="1128901"/>
                </a:lnTo>
                <a:lnTo>
                  <a:pt x="27521" y="1102935"/>
                </a:lnTo>
                <a:lnTo>
                  <a:pt x="6667" y="1067102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35913" y="1761094"/>
            <a:ext cx="4631687" cy="1143000"/>
          </a:xfrm>
          <a:custGeom>
            <a:avLst/>
            <a:gdLst/>
            <a:ahLst/>
            <a:cxnLst/>
            <a:rect l="l" t="t" r="r" b="b"/>
            <a:pathLst>
              <a:path w="4182745" h="1143000">
                <a:moveTo>
                  <a:pt x="4068202" y="0"/>
                </a:moveTo>
                <a:lnTo>
                  <a:pt x="103593" y="494"/>
                </a:lnTo>
                <a:lnTo>
                  <a:pt x="62893" y="12184"/>
                </a:lnTo>
                <a:lnTo>
                  <a:pt x="30006" y="37103"/>
                </a:lnTo>
                <a:lnTo>
                  <a:pt x="8015" y="72169"/>
                </a:lnTo>
                <a:lnTo>
                  <a:pt x="0" y="114299"/>
                </a:lnTo>
                <a:lnTo>
                  <a:pt x="494" y="1039283"/>
                </a:lnTo>
                <a:lnTo>
                  <a:pt x="12184" y="1079983"/>
                </a:lnTo>
                <a:lnTo>
                  <a:pt x="37102" y="1112870"/>
                </a:lnTo>
                <a:lnTo>
                  <a:pt x="72168" y="1134862"/>
                </a:lnTo>
                <a:lnTo>
                  <a:pt x="114299" y="1142878"/>
                </a:lnTo>
                <a:lnTo>
                  <a:pt x="4078903" y="1142383"/>
                </a:lnTo>
                <a:lnTo>
                  <a:pt x="4119593" y="1130693"/>
                </a:lnTo>
                <a:lnTo>
                  <a:pt x="4152483" y="1105774"/>
                </a:lnTo>
                <a:lnTo>
                  <a:pt x="4174482" y="1070708"/>
                </a:lnTo>
                <a:lnTo>
                  <a:pt x="4182502" y="1028578"/>
                </a:lnTo>
                <a:lnTo>
                  <a:pt x="4182006" y="103594"/>
                </a:lnTo>
                <a:lnTo>
                  <a:pt x="4170311" y="62894"/>
                </a:lnTo>
                <a:lnTo>
                  <a:pt x="4145386" y="30007"/>
                </a:lnTo>
                <a:lnTo>
                  <a:pt x="4110319" y="8015"/>
                </a:lnTo>
                <a:lnTo>
                  <a:pt x="40682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расходов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– 1354,2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1380,9 млн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1436,8 млн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835913" y="1747266"/>
            <a:ext cx="4631687" cy="1143000"/>
          </a:xfrm>
          <a:custGeom>
            <a:avLst/>
            <a:gdLst/>
            <a:ahLst/>
            <a:cxnLst/>
            <a:rect l="l" t="t" r="r" b="b"/>
            <a:pathLst>
              <a:path w="4182745" h="1143000">
                <a:moveTo>
                  <a:pt x="0" y="114299"/>
                </a:moveTo>
                <a:lnTo>
                  <a:pt x="8015" y="72169"/>
                </a:lnTo>
                <a:lnTo>
                  <a:pt x="30006" y="37103"/>
                </a:lnTo>
                <a:lnTo>
                  <a:pt x="62893" y="12184"/>
                </a:lnTo>
                <a:lnTo>
                  <a:pt x="103593" y="494"/>
                </a:lnTo>
                <a:lnTo>
                  <a:pt x="4068202" y="0"/>
                </a:lnTo>
                <a:lnTo>
                  <a:pt x="4082834" y="928"/>
                </a:lnTo>
                <a:lnTo>
                  <a:pt x="4122944" y="13945"/>
                </a:lnTo>
                <a:lnTo>
                  <a:pt x="4154973" y="39911"/>
                </a:lnTo>
                <a:lnTo>
                  <a:pt x="4175832" y="75745"/>
                </a:lnTo>
                <a:lnTo>
                  <a:pt x="4182502" y="1028578"/>
                </a:lnTo>
                <a:lnTo>
                  <a:pt x="4181572" y="1043216"/>
                </a:lnTo>
                <a:lnTo>
                  <a:pt x="4168550" y="1083334"/>
                </a:lnTo>
                <a:lnTo>
                  <a:pt x="4142577" y="1115360"/>
                </a:lnTo>
                <a:lnTo>
                  <a:pt x="4106744" y="1136211"/>
                </a:lnTo>
                <a:lnTo>
                  <a:pt x="114299" y="1142878"/>
                </a:lnTo>
                <a:lnTo>
                  <a:pt x="99661" y="1141949"/>
                </a:lnTo>
                <a:lnTo>
                  <a:pt x="59542" y="1128932"/>
                </a:lnTo>
                <a:lnTo>
                  <a:pt x="27516" y="1102966"/>
                </a:lnTo>
                <a:lnTo>
                  <a:pt x="6665" y="1067132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14693" y="3223390"/>
            <a:ext cx="2912110" cy="1301115"/>
          </a:xfrm>
          <a:custGeom>
            <a:avLst/>
            <a:gdLst/>
            <a:ahLst/>
            <a:cxnLst/>
            <a:rect l="l" t="t" r="r" b="b"/>
            <a:pathLst>
              <a:path w="2912110" h="1301114">
                <a:moveTo>
                  <a:pt x="2781793" y="0"/>
                </a:moveTo>
                <a:lnTo>
                  <a:pt x="122927" y="191"/>
                </a:lnTo>
                <a:lnTo>
                  <a:pt x="81248" y="9471"/>
                </a:lnTo>
                <a:lnTo>
                  <a:pt x="45808" y="30978"/>
                </a:lnTo>
                <a:lnTo>
                  <a:pt x="19001" y="62339"/>
                </a:lnTo>
                <a:lnTo>
                  <a:pt x="3217" y="101180"/>
                </a:lnTo>
                <a:lnTo>
                  <a:pt x="0" y="130058"/>
                </a:lnTo>
                <a:lnTo>
                  <a:pt x="191" y="1177948"/>
                </a:lnTo>
                <a:lnTo>
                  <a:pt x="9483" y="1219672"/>
                </a:lnTo>
                <a:lnTo>
                  <a:pt x="31010" y="1255116"/>
                </a:lnTo>
                <a:lnTo>
                  <a:pt x="62380" y="1281905"/>
                </a:lnTo>
                <a:lnTo>
                  <a:pt x="101201" y="1297668"/>
                </a:lnTo>
                <a:lnTo>
                  <a:pt x="130039" y="1300880"/>
                </a:lnTo>
                <a:lnTo>
                  <a:pt x="2788930" y="1300688"/>
                </a:lnTo>
                <a:lnTo>
                  <a:pt x="2830659" y="1291407"/>
                </a:lnTo>
                <a:lnTo>
                  <a:pt x="2866100" y="1269902"/>
                </a:lnTo>
                <a:lnTo>
                  <a:pt x="2892883" y="1238544"/>
                </a:lnTo>
                <a:lnTo>
                  <a:pt x="2908641" y="1199705"/>
                </a:lnTo>
                <a:lnTo>
                  <a:pt x="2911851" y="1170828"/>
                </a:lnTo>
                <a:lnTo>
                  <a:pt x="2911659" y="122919"/>
                </a:lnTo>
                <a:lnTo>
                  <a:pt x="2902380" y="81201"/>
                </a:lnTo>
                <a:lnTo>
                  <a:pt x="2880878" y="45762"/>
                </a:lnTo>
                <a:lnTo>
                  <a:pt x="2849521" y="18974"/>
                </a:lnTo>
                <a:lnTo>
                  <a:pt x="2810678" y="3211"/>
                </a:lnTo>
                <a:lnTo>
                  <a:pt x="278179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08959" y="3209563"/>
            <a:ext cx="2926037" cy="1326626"/>
          </a:xfrm>
          <a:custGeom>
            <a:avLst/>
            <a:gdLst/>
            <a:ahLst/>
            <a:cxnLst/>
            <a:rect l="l" t="t" r="r" b="b"/>
            <a:pathLst>
              <a:path w="2912110" h="1301114">
                <a:moveTo>
                  <a:pt x="0" y="130058"/>
                </a:moveTo>
                <a:lnTo>
                  <a:pt x="7106" y="87549"/>
                </a:lnTo>
                <a:lnTo>
                  <a:pt x="26830" y="50937"/>
                </a:lnTo>
                <a:lnTo>
                  <a:pt x="56780" y="22597"/>
                </a:lnTo>
                <a:lnTo>
                  <a:pt x="94565" y="4902"/>
                </a:lnTo>
                <a:lnTo>
                  <a:pt x="2781793" y="0"/>
                </a:lnTo>
                <a:lnTo>
                  <a:pt x="2796476" y="817"/>
                </a:lnTo>
                <a:lnTo>
                  <a:pt x="2837288" y="12378"/>
                </a:lnTo>
                <a:lnTo>
                  <a:pt x="2871404" y="35754"/>
                </a:lnTo>
                <a:lnTo>
                  <a:pt x="2896454" y="68573"/>
                </a:lnTo>
                <a:lnTo>
                  <a:pt x="2910070" y="108462"/>
                </a:lnTo>
                <a:lnTo>
                  <a:pt x="2911851" y="1170828"/>
                </a:lnTo>
                <a:lnTo>
                  <a:pt x="2911034" y="1185506"/>
                </a:lnTo>
                <a:lnTo>
                  <a:pt x="2899478" y="1226312"/>
                </a:lnTo>
                <a:lnTo>
                  <a:pt x="2876106" y="1260427"/>
                </a:lnTo>
                <a:lnTo>
                  <a:pt x="2843288" y="1285480"/>
                </a:lnTo>
                <a:lnTo>
                  <a:pt x="2803392" y="1299099"/>
                </a:lnTo>
                <a:lnTo>
                  <a:pt x="130039" y="1300880"/>
                </a:lnTo>
                <a:lnTo>
                  <a:pt x="115383" y="1300062"/>
                </a:lnTo>
                <a:lnTo>
                  <a:pt x="74610" y="1288502"/>
                </a:lnTo>
                <a:lnTo>
                  <a:pt x="40491" y="1265124"/>
                </a:lnTo>
                <a:lnTo>
                  <a:pt x="15418" y="1232302"/>
                </a:lnTo>
                <a:lnTo>
                  <a:pt x="1781" y="1192408"/>
                </a:lnTo>
                <a:lnTo>
                  <a:pt x="0" y="130058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44426" y="3381641"/>
            <a:ext cx="3100261" cy="1301115"/>
          </a:xfrm>
          <a:custGeom>
            <a:avLst/>
            <a:gdLst/>
            <a:ahLst/>
            <a:cxnLst/>
            <a:rect l="l" t="t" r="r" b="b"/>
            <a:pathLst>
              <a:path w="2912110" h="1301114">
                <a:moveTo>
                  <a:pt x="2781808" y="0"/>
                </a:moveTo>
                <a:lnTo>
                  <a:pt x="122939" y="190"/>
                </a:lnTo>
                <a:lnTo>
                  <a:pt x="81210" y="9460"/>
                </a:lnTo>
                <a:lnTo>
                  <a:pt x="45765" y="30957"/>
                </a:lnTo>
                <a:lnTo>
                  <a:pt x="18974" y="62310"/>
                </a:lnTo>
                <a:lnTo>
                  <a:pt x="3211" y="101148"/>
                </a:lnTo>
                <a:lnTo>
                  <a:pt x="0" y="130027"/>
                </a:lnTo>
                <a:lnTo>
                  <a:pt x="191" y="1177912"/>
                </a:lnTo>
                <a:lnTo>
                  <a:pt x="9466" y="1219599"/>
                </a:lnTo>
                <a:lnTo>
                  <a:pt x="30967" y="1255042"/>
                </a:lnTo>
                <a:lnTo>
                  <a:pt x="62322" y="1281853"/>
                </a:lnTo>
                <a:lnTo>
                  <a:pt x="101160" y="1297638"/>
                </a:lnTo>
                <a:lnTo>
                  <a:pt x="130039" y="1300855"/>
                </a:lnTo>
                <a:lnTo>
                  <a:pt x="2788931" y="1300663"/>
                </a:lnTo>
                <a:lnTo>
                  <a:pt x="2830611" y="1291367"/>
                </a:lnTo>
                <a:lnTo>
                  <a:pt x="2866052" y="1269839"/>
                </a:lnTo>
                <a:lnTo>
                  <a:pt x="2892863" y="1238467"/>
                </a:lnTo>
                <a:lnTo>
                  <a:pt x="2908649" y="1199644"/>
                </a:lnTo>
                <a:lnTo>
                  <a:pt x="2911867" y="1170803"/>
                </a:lnTo>
                <a:lnTo>
                  <a:pt x="2911675" y="122913"/>
                </a:lnTo>
                <a:lnTo>
                  <a:pt x="2902382" y="81192"/>
                </a:lnTo>
                <a:lnTo>
                  <a:pt x="2880851" y="45754"/>
                </a:lnTo>
                <a:lnTo>
                  <a:pt x="2849476" y="18970"/>
                </a:lnTo>
                <a:lnTo>
                  <a:pt x="2810650" y="3210"/>
                </a:lnTo>
                <a:lnTo>
                  <a:pt x="27818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ru-RU" dirty="0"/>
          </a:p>
          <a:p>
            <a:pPr algn="ctr"/>
            <a:r>
              <a:rPr lang="ru-RU" dirty="0"/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расходы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программам</a:t>
            </a:r>
          </a:p>
        </p:txBody>
      </p:sp>
      <p:sp>
        <p:nvSpPr>
          <p:cNvPr id="21" name="object 21"/>
          <p:cNvSpPr/>
          <p:nvPr/>
        </p:nvSpPr>
        <p:spPr>
          <a:xfrm>
            <a:off x="1732553" y="3381641"/>
            <a:ext cx="3112135" cy="1301115"/>
          </a:xfrm>
          <a:custGeom>
            <a:avLst/>
            <a:gdLst/>
            <a:ahLst/>
            <a:cxnLst/>
            <a:rect l="l" t="t" r="r" b="b"/>
            <a:pathLst>
              <a:path w="2912110" h="1301114">
                <a:moveTo>
                  <a:pt x="0" y="130027"/>
                </a:moveTo>
                <a:lnTo>
                  <a:pt x="7094" y="87517"/>
                </a:lnTo>
                <a:lnTo>
                  <a:pt x="26796" y="50910"/>
                </a:lnTo>
                <a:lnTo>
                  <a:pt x="56735" y="22579"/>
                </a:lnTo>
                <a:lnTo>
                  <a:pt x="94538" y="4894"/>
                </a:lnTo>
                <a:lnTo>
                  <a:pt x="2781808" y="0"/>
                </a:lnTo>
                <a:lnTo>
                  <a:pt x="2796466" y="817"/>
                </a:lnTo>
                <a:lnTo>
                  <a:pt x="2837243" y="12375"/>
                </a:lnTo>
                <a:lnTo>
                  <a:pt x="2871368" y="35747"/>
                </a:lnTo>
                <a:lnTo>
                  <a:pt x="2896447" y="68564"/>
                </a:lnTo>
                <a:lnTo>
                  <a:pt x="2910085" y="108454"/>
                </a:lnTo>
                <a:lnTo>
                  <a:pt x="2911867" y="1170803"/>
                </a:lnTo>
                <a:lnTo>
                  <a:pt x="2911047" y="1185461"/>
                </a:lnTo>
                <a:lnTo>
                  <a:pt x="2899468" y="1226236"/>
                </a:lnTo>
                <a:lnTo>
                  <a:pt x="2876066" y="1260357"/>
                </a:lnTo>
                <a:lnTo>
                  <a:pt x="2843236" y="1285432"/>
                </a:lnTo>
                <a:lnTo>
                  <a:pt x="2803370" y="1299071"/>
                </a:lnTo>
                <a:lnTo>
                  <a:pt x="130039" y="1300855"/>
                </a:lnTo>
                <a:lnTo>
                  <a:pt x="115360" y="1300036"/>
                </a:lnTo>
                <a:lnTo>
                  <a:pt x="74554" y="1288457"/>
                </a:lnTo>
                <a:lnTo>
                  <a:pt x="40441" y="1265057"/>
                </a:lnTo>
                <a:lnTo>
                  <a:pt x="15392" y="1232225"/>
                </a:lnTo>
                <a:lnTo>
                  <a:pt x="1778" y="1192354"/>
                </a:lnTo>
                <a:lnTo>
                  <a:pt x="0" y="130027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286000" y="5029200"/>
            <a:ext cx="1800225" cy="1143000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0" y="114299"/>
                </a:moveTo>
                <a:lnTo>
                  <a:pt x="8016" y="72173"/>
                </a:lnTo>
                <a:lnTo>
                  <a:pt x="30011" y="37107"/>
                </a:lnTo>
                <a:lnTo>
                  <a:pt x="62898" y="12186"/>
                </a:lnTo>
                <a:lnTo>
                  <a:pt x="103595" y="494"/>
                </a:lnTo>
                <a:lnTo>
                  <a:pt x="1685543" y="0"/>
                </a:lnTo>
                <a:lnTo>
                  <a:pt x="1700182" y="928"/>
                </a:lnTo>
                <a:lnTo>
                  <a:pt x="1740300" y="13947"/>
                </a:lnTo>
                <a:lnTo>
                  <a:pt x="1772326" y="39915"/>
                </a:lnTo>
                <a:lnTo>
                  <a:pt x="1793177" y="75749"/>
                </a:lnTo>
                <a:lnTo>
                  <a:pt x="1799843" y="1028651"/>
                </a:lnTo>
                <a:lnTo>
                  <a:pt x="1798915" y="1043288"/>
                </a:lnTo>
                <a:lnTo>
                  <a:pt x="1785896" y="1083403"/>
                </a:lnTo>
                <a:lnTo>
                  <a:pt x="1759928" y="1115426"/>
                </a:lnTo>
                <a:lnTo>
                  <a:pt x="1724091" y="1136275"/>
                </a:lnTo>
                <a:lnTo>
                  <a:pt x="114299" y="1142939"/>
                </a:lnTo>
                <a:lnTo>
                  <a:pt x="99662" y="1142010"/>
                </a:lnTo>
                <a:lnTo>
                  <a:pt x="59545" y="1128992"/>
                </a:lnTo>
                <a:lnTo>
                  <a:pt x="27517" y="1103026"/>
                </a:lnTo>
                <a:lnTo>
                  <a:pt x="6664" y="1067193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47800" y="5105400"/>
            <a:ext cx="3175880" cy="1350899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1685559" y="0"/>
                </a:moveTo>
                <a:lnTo>
                  <a:pt x="103595" y="494"/>
                </a:lnTo>
                <a:lnTo>
                  <a:pt x="62898" y="12184"/>
                </a:lnTo>
                <a:lnTo>
                  <a:pt x="30011" y="37102"/>
                </a:lnTo>
                <a:lnTo>
                  <a:pt x="8016" y="72168"/>
                </a:lnTo>
                <a:lnTo>
                  <a:pt x="0" y="114299"/>
                </a:lnTo>
                <a:lnTo>
                  <a:pt x="494" y="1039326"/>
                </a:lnTo>
                <a:lnTo>
                  <a:pt x="12183" y="1080026"/>
                </a:lnTo>
                <a:lnTo>
                  <a:pt x="37104" y="1112912"/>
                </a:lnTo>
                <a:lnTo>
                  <a:pt x="72171" y="1134902"/>
                </a:lnTo>
                <a:lnTo>
                  <a:pt x="114299" y="1142917"/>
                </a:lnTo>
                <a:lnTo>
                  <a:pt x="1696251" y="1142423"/>
                </a:lnTo>
                <a:lnTo>
                  <a:pt x="1736945" y="1130738"/>
                </a:lnTo>
                <a:lnTo>
                  <a:pt x="1769837" y="1105823"/>
                </a:lnTo>
                <a:lnTo>
                  <a:pt x="1791838" y="1070760"/>
                </a:lnTo>
                <a:lnTo>
                  <a:pt x="1799859" y="1028629"/>
                </a:lnTo>
                <a:lnTo>
                  <a:pt x="1799364" y="103593"/>
                </a:lnTo>
                <a:lnTo>
                  <a:pt x="1787668" y="62893"/>
                </a:lnTo>
                <a:lnTo>
                  <a:pt x="1762743" y="30006"/>
                </a:lnTo>
                <a:lnTo>
                  <a:pt x="1727677" y="8015"/>
                </a:lnTo>
                <a:lnTo>
                  <a:pt x="16855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ru-RU" dirty="0"/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.- 1113,4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(82,2%),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г.-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138,2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82,4%),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г.-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170,6 млн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(81,5%)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447800" y="5082290"/>
            <a:ext cx="3175880" cy="1374009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0" y="114299"/>
                </a:moveTo>
                <a:lnTo>
                  <a:pt x="8016" y="72168"/>
                </a:lnTo>
                <a:lnTo>
                  <a:pt x="30011" y="37102"/>
                </a:lnTo>
                <a:lnTo>
                  <a:pt x="62898" y="12184"/>
                </a:lnTo>
                <a:lnTo>
                  <a:pt x="103595" y="494"/>
                </a:lnTo>
                <a:lnTo>
                  <a:pt x="1685559" y="0"/>
                </a:lnTo>
                <a:lnTo>
                  <a:pt x="1700191" y="928"/>
                </a:lnTo>
                <a:lnTo>
                  <a:pt x="1740301" y="13945"/>
                </a:lnTo>
                <a:lnTo>
                  <a:pt x="1772331" y="39910"/>
                </a:lnTo>
                <a:lnTo>
                  <a:pt x="1793189" y="75744"/>
                </a:lnTo>
                <a:lnTo>
                  <a:pt x="1799859" y="1028629"/>
                </a:lnTo>
                <a:lnTo>
                  <a:pt x="1798929" y="1043268"/>
                </a:lnTo>
                <a:lnTo>
                  <a:pt x="1785905" y="1083385"/>
                </a:lnTo>
                <a:lnTo>
                  <a:pt x="1759930" y="1115408"/>
                </a:lnTo>
                <a:lnTo>
                  <a:pt x="1724094" y="1136255"/>
                </a:lnTo>
                <a:lnTo>
                  <a:pt x="114299" y="1142917"/>
                </a:lnTo>
                <a:lnTo>
                  <a:pt x="99662" y="1141989"/>
                </a:lnTo>
                <a:lnTo>
                  <a:pt x="59545" y="1128973"/>
                </a:lnTo>
                <a:lnTo>
                  <a:pt x="27517" y="1103008"/>
                </a:lnTo>
                <a:lnTo>
                  <a:pt x="6664" y="1067175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88051" y="3223625"/>
            <a:ext cx="2790190" cy="1282065"/>
          </a:xfrm>
          <a:custGeom>
            <a:avLst/>
            <a:gdLst/>
            <a:ahLst/>
            <a:cxnLst/>
            <a:rect l="l" t="t" r="r" b="b"/>
            <a:pathLst>
              <a:path w="2790190" h="1282064">
                <a:moveTo>
                  <a:pt x="2661909" y="0"/>
                </a:moveTo>
                <a:lnTo>
                  <a:pt x="124129" y="61"/>
                </a:lnTo>
                <a:lnTo>
                  <a:pt x="82132" y="8517"/>
                </a:lnTo>
                <a:lnTo>
                  <a:pt x="46351" y="29520"/>
                </a:lnTo>
                <a:lnTo>
                  <a:pt x="19242" y="60610"/>
                </a:lnTo>
                <a:lnTo>
                  <a:pt x="3260" y="99330"/>
                </a:lnTo>
                <a:lnTo>
                  <a:pt x="0" y="128168"/>
                </a:lnTo>
                <a:lnTo>
                  <a:pt x="61" y="1157674"/>
                </a:lnTo>
                <a:lnTo>
                  <a:pt x="8508" y="1199674"/>
                </a:lnTo>
                <a:lnTo>
                  <a:pt x="29501" y="1235462"/>
                </a:lnTo>
                <a:lnTo>
                  <a:pt x="60583" y="1262579"/>
                </a:lnTo>
                <a:lnTo>
                  <a:pt x="99299" y="1278568"/>
                </a:lnTo>
                <a:lnTo>
                  <a:pt x="128137" y="1281830"/>
                </a:lnTo>
                <a:lnTo>
                  <a:pt x="2666031" y="1281765"/>
                </a:lnTo>
                <a:lnTo>
                  <a:pt x="2708059" y="1273286"/>
                </a:lnTo>
                <a:lnTo>
                  <a:pt x="2743852" y="1252279"/>
                </a:lnTo>
                <a:lnTo>
                  <a:pt x="2770962" y="1221200"/>
                </a:lnTo>
                <a:lnTo>
                  <a:pt x="2786940" y="1182502"/>
                </a:lnTo>
                <a:lnTo>
                  <a:pt x="2790200" y="1153683"/>
                </a:lnTo>
                <a:lnTo>
                  <a:pt x="2790134" y="124036"/>
                </a:lnTo>
                <a:lnTo>
                  <a:pt x="2781648" y="82072"/>
                </a:lnTo>
                <a:lnTo>
                  <a:pt x="2760627" y="46319"/>
                </a:lnTo>
                <a:lnTo>
                  <a:pt x="2729521" y="19229"/>
                </a:lnTo>
                <a:lnTo>
                  <a:pt x="2690775" y="3258"/>
                </a:lnTo>
                <a:lnTo>
                  <a:pt x="2661909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88051" y="3223625"/>
            <a:ext cx="2790190" cy="1282065"/>
          </a:xfrm>
          <a:custGeom>
            <a:avLst/>
            <a:gdLst/>
            <a:ahLst/>
            <a:cxnLst/>
            <a:rect l="l" t="t" r="r" b="b"/>
            <a:pathLst>
              <a:path w="2790190" h="1282064">
                <a:moveTo>
                  <a:pt x="0" y="128168"/>
                </a:moveTo>
                <a:lnTo>
                  <a:pt x="7200" y="85727"/>
                </a:lnTo>
                <a:lnTo>
                  <a:pt x="27163" y="49277"/>
                </a:lnTo>
                <a:lnTo>
                  <a:pt x="57436" y="21276"/>
                </a:lnTo>
                <a:lnTo>
                  <a:pt x="95561" y="4183"/>
                </a:lnTo>
                <a:lnTo>
                  <a:pt x="2661909" y="0"/>
                </a:lnTo>
                <a:lnTo>
                  <a:pt x="2676585" y="829"/>
                </a:lnTo>
                <a:lnTo>
                  <a:pt x="2717333" y="12549"/>
                </a:lnTo>
                <a:lnTo>
                  <a:pt x="2751258" y="36205"/>
                </a:lnTo>
                <a:lnTo>
                  <a:pt x="2775913" y="69343"/>
                </a:lnTo>
                <a:lnTo>
                  <a:pt x="2788849" y="109510"/>
                </a:lnTo>
                <a:lnTo>
                  <a:pt x="2790200" y="1153683"/>
                </a:lnTo>
                <a:lnTo>
                  <a:pt x="2789370" y="1168334"/>
                </a:lnTo>
                <a:lnTo>
                  <a:pt x="2777646" y="1209026"/>
                </a:lnTo>
                <a:lnTo>
                  <a:pt x="2753974" y="1242918"/>
                </a:lnTo>
                <a:lnTo>
                  <a:pt x="2720804" y="1267554"/>
                </a:lnTo>
                <a:lnTo>
                  <a:pt x="2680582" y="1280482"/>
                </a:lnTo>
                <a:lnTo>
                  <a:pt x="128137" y="1281830"/>
                </a:lnTo>
                <a:lnTo>
                  <a:pt x="113476" y="1280999"/>
                </a:lnTo>
                <a:lnTo>
                  <a:pt x="72762" y="1269267"/>
                </a:lnTo>
                <a:lnTo>
                  <a:pt x="38862" y="1245586"/>
                </a:lnTo>
                <a:lnTo>
                  <a:pt x="14233" y="1212415"/>
                </a:lnTo>
                <a:lnTo>
                  <a:pt x="1331" y="1172212"/>
                </a:lnTo>
                <a:lnTo>
                  <a:pt x="0" y="128168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187939" y="3413638"/>
            <a:ext cx="2790190" cy="1282065"/>
          </a:xfrm>
          <a:custGeom>
            <a:avLst/>
            <a:gdLst/>
            <a:ahLst/>
            <a:cxnLst/>
            <a:rect l="l" t="t" r="r" b="b"/>
            <a:pathLst>
              <a:path w="2790190" h="1282064">
                <a:moveTo>
                  <a:pt x="2662062" y="0"/>
                </a:moveTo>
                <a:lnTo>
                  <a:pt x="124176" y="64"/>
                </a:lnTo>
                <a:lnTo>
                  <a:pt x="82145" y="8539"/>
                </a:lnTo>
                <a:lnTo>
                  <a:pt x="46350" y="29541"/>
                </a:lnTo>
                <a:lnTo>
                  <a:pt x="19239" y="60616"/>
                </a:lnTo>
                <a:lnTo>
                  <a:pt x="3259" y="99314"/>
                </a:lnTo>
                <a:lnTo>
                  <a:pt x="0" y="128137"/>
                </a:lnTo>
                <a:lnTo>
                  <a:pt x="67" y="1157757"/>
                </a:lnTo>
                <a:lnTo>
                  <a:pt x="8573" y="1199753"/>
                </a:lnTo>
                <a:lnTo>
                  <a:pt x="29599" y="1235512"/>
                </a:lnTo>
                <a:lnTo>
                  <a:pt x="60701" y="1262591"/>
                </a:lnTo>
                <a:lnTo>
                  <a:pt x="99435" y="1278550"/>
                </a:lnTo>
                <a:lnTo>
                  <a:pt x="128290" y="1281805"/>
                </a:lnTo>
                <a:lnTo>
                  <a:pt x="2666149" y="1281741"/>
                </a:lnTo>
                <a:lnTo>
                  <a:pt x="2708122" y="1273268"/>
                </a:lnTo>
                <a:lnTo>
                  <a:pt x="2743880" y="1252258"/>
                </a:lnTo>
                <a:lnTo>
                  <a:pt x="2770971" y="1221156"/>
                </a:lnTo>
                <a:lnTo>
                  <a:pt x="2786941" y="1182410"/>
                </a:lnTo>
                <a:lnTo>
                  <a:pt x="2790200" y="1153539"/>
                </a:lnTo>
                <a:lnTo>
                  <a:pt x="2790139" y="124153"/>
                </a:lnTo>
                <a:lnTo>
                  <a:pt x="2781693" y="82149"/>
                </a:lnTo>
                <a:lnTo>
                  <a:pt x="2760700" y="46361"/>
                </a:lnTo>
                <a:lnTo>
                  <a:pt x="2729618" y="19247"/>
                </a:lnTo>
                <a:lnTo>
                  <a:pt x="2690901" y="3261"/>
                </a:lnTo>
                <a:lnTo>
                  <a:pt x="26620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ru-RU" dirty="0"/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Непрограммные расходы</a:t>
            </a:r>
            <a:r>
              <a:rPr lang="ru-RU" sz="2000" dirty="0"/>
              <a:t>:</a:t>
            </a:r>
          </a:p>
        </p:txBody>
      </p:sp>
      <p:sp>
        <p:nvSpPr>
          <p:cNvPr id="31" name="object 31"/>
          <p:cNvSpPr/>
          <p:nvPr/>
        </p:nvSpPr>
        <p:spPr>
          <a:xfrm>
            <a:off x="5187939" y="3413638"/>
            <a:ext cx="2790190" cy="1282065"/>
          </a:xfrm>
          <a:custGeom>
            <a:avLst/>
            <a:gdLst/>
            <a:ahLst/>
            <a:cxnLst/>
            <a:rect l="l" t="t" r="r" b="b"/>
            <a:pathLst>
              <a:path w="2790190" h="1282064">
                <a:moveTo>
                  <a:pt x="0" y="128137"/>
                </a:moveTo>
                <a:lnTo>
                  <a:pt x="7198" y="85719"/>
                </a:lnTo>
                <a:lnTo>
                  <a:pt x="27160" y="49290"/>
                </a:lnTo>
                <a:lnTo>
                  <a:pt x="57438" y="21300"/>
                </a:lnTo>
                <a:lnTo>
                  <a:pt x="95583" y="4201"/>
                </a:lnTo>
                <a:lnTo>
                  <a:pt x="2662062" y="0"/>
                </a:lnTo>
                <a:lnTo>
                  <a:pt x="2676724" y="830"/>
                </a:lnTo>
                <a:lnTo>
                  <a:pt x="2717439" y="12560"/>
                </a:lnTo>
                <a:lnTo>
                  <a:pt x="2751339" y="36238"/>
                </a:lnTo>
                <a:lnTo>
                  <a:pt x="2775968" y="69407"/>
                </a:lnTo>
                <a:lnTo>
                  <a:pt x="2788869" y="109612"/>
                </a:lnTo>
                <a:lnTo>
                  <a:pt x="2790200" y="1153539"/>
                </a:lnTo>
                <a:lnTo>
                  <a:pt x="2789370" y="1168218"/>
                </a:lnTo>
                <a:lnTo>
                  <a:pt x="2777651" y="1208970"/>
                </a:lnTo>
                <a:lnTo>
                  <a:pt x="2753995" y="1242891"/>
                </a:lnTo>
                <a:lnTo>
                  <a:pt x="2720853" y="1267537"/>
                </a:lnTo>
                <a:lnTo>
                  <a:pt x="2680679" y="1280461"/>
                </a:lnTo>
                <a:lnTo>
                  <a:pt x="128290" y="1281805"/>
                </a:lnTo>
                <a:lnTo>
                  <a:pt x="113619" y="1280977"/>
                </a:lnTo>
                <a:lnTo>
                  <a:pt x="72885" y="1269267"/>
                </a:lnTo>
                <a:lnTo>
                  <a:pt x="38967" y="1245623"/>
                </a:lnTo>
                <a:lnTo>
                  <a:pt x="14311" y="1212486"/>
                </a:lnTo>
                <a:lnTo>
                  <a:pt x="1360" y="1172298"/>
                </a:lnTo>
                <a:lnTo>
                  <a:pt x="0" y="128137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539495" y="4873240"/>
            <a:ext cx="1800225" cy="1143000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0" y="114299"/>
                </a:moveTo>
                <a:lnTo>
                  <a:pt x="8015" y="72173"/>
                </a:lnTo>
                <a:lnTo>
                  <a:pt x="30007" y="37107"/>
                </a:lnTo>
                <a:lnTo>
                  <a:pt x="62894" y="12186"/>
                </a:lnTo>
                <a:lnTo>
                  <a:pt x="103594" y="494"/>
                </a:lnTo>
                <a:lnTo>
                  <a:pt x="1685543" y="0"/>
                </a:lnTo>
                <a:lnTo>
                  <a:pt x="1700182" y="928"/>
                </a:lnTo>
                <a:lnTo>
                  <a:pt x="1740300" y="13947"/>
                </a:lnTo>
                <a:lnTo>
                  <a:pt x="1772326" y="39915"/>
                </a:lnTo>
                <a:lnTo>
                  <a:pt x="1793177" y="75749"/>
                </a:lnTo>
                <a:lnTo>
                  <a:pt x="1799843" y="1028617"/>
                </a:lnTo>
                <a:lnTo>
                  <a:pt x="1798915" y="1043254"/>
                </a:lnTo>
                <a:lnTo>
                  <a:pt x="1785896" y="1083369"/>
                </a:lnTo>
                <a:lnTo>
                  <a:pt x="1759928" y="1115393"/>
                </a:lnTo>
                <a:lnTo>
                  <a:pt x="1724091" y="1136242"/>
                </a:lnTo>
                <a:lnTo>
                  <a:pt x="114299" y="1142905"/>
                </a:lnTo>
                <a:lnTo>
                  <a:pt x="99661" y="1141976"/>
                </a:lnTo>
                <a:lnTo>
                  <a:pt x="59541" y="1128959"/>
                </a:lnTo>
                <a:lnTo>
                  <a:pt x="27514" y="1102992"/>
                </a:lnTo>
                <a:lnTo>
                  <a:pt x="6663" y="1067160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05401" y="5094188"/>
            <a:ext cx="3352801" cy="1362111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1685422" y="0"/>
                </a:moveTo>
                <a:lnTo>
                  <a:pt x="103566" y="486"/>
                </a:lnTo>
                <a:lnTo>
                  <a:pt x="62857" y="12154"/>
                </a:lnTo>
                <a:lnTo>
                  <a:pt x="29981" y="37070"/>
                </a:lnTo>
                <a:lnTo>
                  <a:pt x="8006" y="72147"/>
                </a:lnTo>
                <a:lnTo>
                  <a:pt x="0" y="114299"/>
                </a:lnTo>
                <a:lnTo>
                  <a:pt x="484" y="1039195"/>
                </a:lnTo>
                <a:lnTo>
                  <a:pt x="12126" y="1079926"/>
                </a:lnTo>
                <a:lnTo>
                  <a:pt x="37001" y="1112842"/>
                </a:lnTo>
                <a:lnTo>
                  <a:pt x="72041" y="1134856"/>
                </a:lnTo>
                <a:lnTo>
                  <a:pt x="114178" y="1142881"/>
                </a:lnTo>
                <a:lnTo>
                  <a:pt x="1696118" y="1142387"/>
                </a:lnTo>
                <a:lnTo>
                  <a:pt x="1736821" y="1130700"/>
                </a:lnTo>
                <a:lnTo>
                  <a:pt x="1769711" y="1105783"/>
                </a:lnTo>
                <a:lnTo>
                  <a:pt x="1791705" y="1070720"/>
                </a:lnTo>
                <a:lnTo>
                  <a:pt x="1799722" y="1028593"/>
                </a:lnTo>
                <a:lnTo>
                  <a:pt x="1799227" y="103593"/>
                </a:lnTo>
                <a:lnTo>
                  <a:pt x="1787537" y="62893"/>
                </a:lnTo>
                <a:lnTo>
                  <a:pt x="1762618" y="30006"/>
                </a:lnTo>
                <a:lnTo>
                  <a:pt x="1727552" y="8015"/>
                </a:lnTo>
                <a:lnTo>
                  <a:pt x="16854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ru-RU" dirty="0"/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202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</a:t>
            </a:r>
            <a:r>
              <a:rPr lang="ru-RU" sz="1600" dirty="0" smtClean="0"/>
              <a:t>–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240,8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млн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(17,8%),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– 242,7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(17,6%),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– 266,2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(18,5%)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105401" y="5080360"/>
            <a:ext cx="3352800" cy="1375939"/>
          </a:xfrm>
          <a:custGeom>
            <a:avLst/>
            <a:gdLst/>
            <a:ahLst/>
            <a:cxnLst/>
            <a:rect l="l" t="t" r="r" b="b"/>
            <a:pathLst>
              <a:path w="1800225" h="1143000">
                <a:moveTo>
                  <a:pt x="0" y="114299"/>
                </a:moveTo>
                <a:lnTo>
                  <a:pt x="8006" y="72147"/>
                </a:lnTo>
                <a:lnTo>
                  <a:pt x="29981" y="37070"/>
                </a:lnTo>
                <a:lnTo>
                  <a:pt x="62857" y="12154"/>
                </a:lnTo>
                <a:lnTo>
                  <a:pt x="103566" y="486"/>
                </a:lnTo>
                <a:lnTo>
                  <a:pt x="1685422" y="0"/>
                </a:lnTo>
                <a:lnTo>
                  <a:pt x="1700060" y="928"/>
                </a:lnTo>
                <a:lnTo>
                  <a:pt x="1740178" y="13945"/>
                </a:lnTo>
                <a:lnTo>
                  <a:pt x="1772204" y="39910"/>
                </a:lnTo>
                <a:lnTo>
                  <a:pt x="1793055" y="75744"/>
                </a:lnTo>
                <a:lnTo>
                  <a:pt x="1799722" y="1028593"/>
                </a:lnTo>
                <a:lnTo>
                  <a:pt x="1798793" y="1043230"/>
                </a:lnTo>
                <a:lnTo>
                  <a:pt x="1785774" y="1083345"/>
                </a:lnTo>
                <a:lnTo>
                  <a:pt x="1759806" y="1115368"/>
                </a:lnTo>
                <a:lnTo>
                  <a:pt x="1723969" y="1136217"/>
                </a:lnTo>
                <a:lnTo>
                  <a:pt x="114178" y="1142881"/>
                </a:lnTo>
                <a:lnTo>
                  <a:pt x="99533" y="1141951"/>
                </a:lnTo>
                <a:lnTo>
                  <a:pt x="59421" y="1128920"/>
                </a:lnTo>
                <a:lnTo>
                  <a:pt x="27429" y="1102929"/>
                </a:lnTo>
                <a:lnTo>
                  <a:pt x="6624" y="1067065"/>
                </a:lnTo>
                <a:lnTo>
                  <a:pt x="0" y="114299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advTm="8062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0500" y="143270"/>
            <a:ext cx="8610600" cy="707693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0" tIns="40449" rIns="0" bIns="0" rtlCol="0">
            <a:spAutoFit/>
          </a:bodyPr>
          <a:lstStyle/>
          <a:p>
            <a:pPr marL="1770380" marR="5080" indent="-1216660" algn="ctr">
              <a:lnSpc>
                <a:spcPts val="2590"/>
              </a:lnSpc>
            </a:pP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наиболее значимые муниципальные программы  действуют в </a:t>
            </a:r>
            <a:r>
              <a:rPr lang="ru-RU" sz="2000" b="1" spc="-4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Починковском</a:t>
            </a: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округе</a:t>
            </a:r>
            <a:endParaRPr sz="2000" b="1" spc="-4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27"/>
          <p:cNvSpPr txBox="1">
            <a:spLocks noGrp="1"/>
          </p:cNvSpPr>
          <p:nvPr>
            <p:ph type="sldNum" sz="quarter" idx="12"/>
          </p:nvPr>
        </p:nvSpPr>
        <p:spPr>
          <a:xfrm>
            <a:off x="8305800" y="6477000"/>
            <a:ext cx="6096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7950">
              <a:lnSpc>
                <a:spcPct val="100000"/>
              </a:lnSpc>
            </a:pPr>
            <a:r>
              <a:rPr lang="ru-RU" spc="-15" dirty="0"/>
              <a:t>22</a:t>
            </a:r>
            <a:endParaRPr spc="-15" dirty="0"/>
          </a:p>
        </p:txBody>
      </p:sp>
      <p:sp>
        <p:nvSpPr>
          <p:cNvPr id="4" name="object 4"/>
          <p:cNvSpPr txBox="1"/>
          <p:nvPr/>
        </p:nvSpPr>
        <p:spPr>
          <a:xfrm>
            <a:off x="755571" y="1746262"/>
            <a:ext cx="6460490" cy="334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9640">
              <a:lnSpc>
                <a:spcPts val="2630"/>
              </a:lnSpc>
              <a:tabLst>
                <a:tab pos="3417570" algn="l"/>
              </a:tabLst>
            </a:pPr>
            <a:r>
              <a:rPr sz="2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2200" b="1" spc="-90" dirty="0">
                <a:solidFill>
                  <a:srgbClr val="FFFFFF"/>
                </a:solidFill>
                <a:latin typeface="Times New Roman"/>
                <a:cs typeface="Times New Roman"/>
              </a:rPr>
              <a:t>ɚɤ</a:t>
            </a:r>
            <a:r>
              <a:rPr sz="2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580" dirty="0">
                <a:solidFill>
                  <a:srgbClr val="FFFFFF"/>
                </a:solidFill>
                <a:latin typeface="Times New Roman"/>
                <a:cs typeface="Times New Roman"/>
              </a:rPr>
              <a:t>ɪ</a:t>
            </a:r>
            <a:r>
              <a:rPr sz="2200" b="1" spc="305" dirty="0">
                <a:solidFill>
                  <a:srgbClr val="FFFFFF"/>
                </a:solidFill>
                <a:latin typeface="Times New Roman"/>
                <a:cs typeface="Times New Roman"/>
              </a:rPr>
              <a:t>ɚɫɩɪ</a:t>
            </a:r>
            <a:r>
              <a:rPr sz="2200" b="1" spc="240" dirty="0">
                <a:solidFill>
                  <a:srgbClr val="FFFFFF"/>
                </a:solidFill>
                <a:latin typeface="Times New Roman"/>
                <a:cs typeface="Times New Roman"/>
              </a:rPr>
              <a:t>ɟ</a:t>
            </a:r>
            <a:r>
              <a:rPr sz="2200" b="1" spc="200" dirty="0">
                <a:solidFill>
                  <a:srgbClr val="FFFFFF"/>
                </a:solidFill>
                <a:latin typeface="Times New Roman"/>
                <a:cs typeface="Times New Roman"/>
              </a:rPr>
              <a:t>ɞɟɥɟɧɵ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200" b="1" spc="585" dirty="0">
                <a:solidFill>
                  <a:srgbClr val="FFFFFF"/>
                </a:solidFill>
                <a:latin typeface="Times New Roman"/>
                <a:cs typeface="Times New Roman"/>
              </a:rPr>
              <a:t>ɪ</a:t>
            </a:r>
            <a:r>
              <a:rPr sz="2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ɚ</a:t>
            </a:r>
            <a:r>
              <a:rPr sz="2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ɫ</a:t>
            </a:r>
            <a:r>
              <a:rPr sz="2200" b="1" spc="-835" dirty="0">
                <a:solidFill>
                  <a:srgbClr val="FFFFFF"/>
                </a:solidFill>
                <a:latin typeface="Times New Roman"/>
                <a:cs typeface="Times New Roman"/>
              </a:rPr>
              <a:t>ɯ</a:t>
            </a:r>
            <a:r>
              <a:rPr sz="2200" b="1" spc="425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355" dirty="0">
                <a:solidFill>
                  <a:srgbClr val="FFFFFF"/>
                </a:solidFill>
                <a:latin typeface="Times New Roman"/>
                <a:cs typeface="Times New Roman"/>
              </a:rPr>
              <a:t>ɞɵ</a:t>
            </a:r>
            <a:r>
              <a:rPr sz="22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250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335" dirty="0">
                <a:solidFill>
                  <a:srgbClr val="FFFFFF"/>
                </a:solidFill>
                <a:latin typeface="Times New Roman"/>
                <a:cs typeface="Times New Roman"/>
              </a:rPr>
              <a:t>ɛ</a:t>
            </a:r>
            <a:r>
              <a:rPr sz="2200" b="1" spc="-135" dirty="0">
                <a:solidFill>
                  <a:srgbClr val="FFFFFF"/>
                </a:solidFill>
                <a:latin typeface="Times New Roman"/>
                <a:cs typeface="Times New Roman"/>
              </a:rPr>
              <a:t>ɥ</a:t>
            </a:r>
            <a:r>
              <a:rPr sz="2200" b="1" spc="-150" dirty="0">
                <a:solidFill>
                  <a:srgbClr val="FFFFFF"/>
                </a:solidFill>
                <a:latin typeface="Times New Roman"/>
                <a:cs typeface="Times New Roman"/>
              </a:rPr>
              <a:t>ɚ</a:t>
            </a:r>
            <a:r>
              <a:rPr sz="2200" b="1" spc="405" dirty="0">
                <a:solidFill>
                  <a:srgbClr val="FFFFFF"/>
                </a:solidFill>
                <a:latin typeface="Times New Roman"/>
                <a:cs typeface="Times New Roman"/>
              </a:rPr>
              <a:t>ɫ</a:t>
            </a:r>
            <a:r>
              <a:rPr sz="2200" b="1" spc="390" dirty="0">
                <a:solidFill>
                  <a:srgbClr val="FFFFFF"/>
                </a:solidFill>
                <a:latin typeface="Times New Roman"/>
                <a:cs typeface="Times New Roman"/>
              </a:rPr>
              <a:t>ɬ</a:t>
            </a:r>
            <a:r>
              <a:rPr sz="2200" b="1" spc="60" dirty="0">
                <a:solidFill>
                  <a:srgbClr val="FFFFFF"/>
                </a:solidFill>
                <a:latin typeface="Times New Roman"/>
                <a:cs typeface="Times New Roman"/>
              </a:rPr>
              <a:t>ɧɨ</a:t>
            </a:r>
            <a:r>
              <a:rPr sz="2200" b="1" spc="30" dirty="0">
                <a:solidFill>
                  <a:srgbClr val="FFFFFF"/>
                </a:solidFill>
                <a:latin typeface="Times New Roman"/>
                <a:cs typeface="Times New Roman"/>
              </a:rPr>
              <a:t>ɝ</a:t>
            </a:r>
            <a:r>
              <a:rPr sz="2200" b="1" spc="480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80" dirty="0">
                <a:solidFill>
                  <a:srgbClr val="FFFFFF"/>
                </a:solidFill>
                <a:latin typeface="Times New Roman"/>
                <a:cs typeface="Times New Roman"/>
              </a:rPr>
              <a:t>ɛ</a:t>
            </a:r>
            <a:r>
              <a:rPr sz="2200" b="1" spc="25" dirty="0">
                <a:solidFill>
                  <a:srgbClr val="FFFFFF"/>
                </a:solidFill>
                <a:latin typeface="Times New Roman"/>
                <a:cs typeface="Times New Roman"/>
              </a:rPr>
              <a:t>ɸ</a:t>
            </a:r>
            <a:r>
              <a:rPr sz="2200" b="1" spc="100" dirty="0">
                <a:solidFill>
                  <a:srgbClr val="FFFFFF"/>
                </a:solidFill>
                <a:latin typeface="Times New Roman"/>
                <a:cs typeface="Times New Roman"/>
              </a:rPr>
              <a:t>ɞ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35764" y="1746262"/>
            <a:ext cx="951230" cy="334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375">
              <a:lnSpc>
                <a:spcPts val="2630"/>
              </a:lnSpc>
            </a:pPr>
            <a:r>
              <a:rPr sz="2200" b="1" spc="355" dirty="0">
                <a:solidFill>
                  <a:srgbClr val="FFFFFF"/>
                </a:solidFill>
                <a:latin typeface="Times New Roman"/>
                <a:cs typeface="Times New Roman"/>
              </a:rPr>
              <a:t>ɠ</a:t>
            </a:r>
            <a:r>
              <a:rPr sz="2200" b="1" spc="380" dirty="0">
                <a:solidFill>
                  <a:srgbClr val="FFFFFF"/>
                </a:solidFill>
                <a:latin typeface="Times New Roman"/>
                <a:cs typeface="Times New Roman"/>
              </a:rPr>
              <a:t>ɟ</a:t>
            </a:r>
            <a:r>
              <a:rPr sz="2200" b="1" spc="320" dirty="0">
                <a:solidFill>
                  <a:srgbClr val="FFFFFF"/>
                </a:solidFill>
                <a:latin typeface="Times New Roman"/>
                <a:cs typeface="Times New Roman"/>
              </a:rPr>
              <a:t>ɬ</a:t>
            </a:r>
            <a:r>
              <a:rPr sz="2200" b="1" spc="-290" dirty="0">
                <a:solidFill>
                  <a:srgbClr val="FFFFFF"/>
                </a:solidFill>
                <a:latin typeface="Times New Roman"/>
                <a:cs typeface="Times New Roman"/>
              </a:rPr>
              <a:t>ɚ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5571" y="2043948"/>
            <a:ext cx="6380480" cy="372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1020">
              <a:lnSpc>
                <a:spcPts val="2630"/>
              </a:lnSpc>
            </a:pPr>
            <a:r>
              <a:rPr sz="2200" b="1" spc="-135" dirty="0">
                <a:solidFill>
                  <a:srgbClr val="FFFFFF"/>
                </a:solidFill>
                <a:latin typeface="Times New Roman"/>
                <a:cs typeface="Times New Roman"/>
              </a:rPr>
              <a:t>ɧɚ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201</a:t>
            </a:r>
            <a:r>
              <a:rPr sz="22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sz="22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380" dirty="0">
                <a:solidFill>
                  <a:srgbClr val="FFFFFF"/>
                </a:solidFill>
                <a:latin typeface="Times New Roman"/>
                <a:cs typeface="Times New Roman"/>
              </a:rPr>
              <a:t>ɝ</a:t>
            </a:r>
            <a:r>
              <a:rPr sz="2200" b="1" spc="425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100" dirty="0">
                <a:solidFill>
                  <a:srgbClr val="FFFFFF"/>
                </a:solidFill>
                <a:latin typeface="Times New Roman"/>
                <a:cs typeface="Times New Roman"/>
              </a:rPr>
              <a:t>ɞ</a:t>
            </a:r>
            <a:r>
              <a:rPr sz="22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530" dirty="0">
                <a:solidFill>
                  <a:srgbClr val="FFFFFF"/>
                </a:solidFill>
                <a:latin typeface="Times New Roman"/>
                <a:cs typeface="Times New Roman"/>
              </a:rPr>
              <a:t>ɩɨ</a:t>
            </a:r>
            <a:r>
              <a:rPr sz="2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484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130" dirty="0">
                <a:solidFill>
                  <a:srgbClr val="FFFFFF"/>
                </a:solidFill>
                <a:latin typeface="Times New Roman"/>
                <a:cs typeface="Times New Roman"/>
              </a:rPr>
              <a:t>ɫ</a:t>
            </a:r>
            <a:r>
              <a:rPr sz="2200" b="1" spc="254" dirty="0">
                <a:solidFill>
                  <a:srgbClr val="FFFFFF"/>
                </a:solidFill>
                <a:latin typeface="Times New Roman"/>
                <a:cs typeface="Times New Roman"/>
              </a:rPr>
              <a:t>ɧ</a:t>
            </a:r>
            <a:r>
              <a:rPr sz="2200" b="1" spc="425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290" dirty="0">
                <a:solidFill>
                  <a:srgbClr val="FFFFFF"/>
                </a:solidFill>
                <a:latin typeface="Times New Roman"/>
                <a:cs typeface="Times New Roman"/>
              </a:rPr>
              <a:t>ɜɧɵɦ</a:t>
            </a:r>
            <a:r>
              <a:rPr sz="2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465" dirty="0">
                <a:solidFill>
                  <a:srgbClr val="FFFFFF"/>
                </a:solidFill>
                <a:latin typeface="Times New Roman"/>
                <a:cs typeface="Times New Roman"/>
              </a:rPr>
              <a:t>ɨ</a:t>
            </a:r>
            <a:r>
              <a:rPr sz="2200" b="1" spc="470" dirty="0">
                <a:solidFill>
                  <a:srgbClr val="FFFFFF"/>
                </a:solidFill>
                <a:latin typeface="Times New Roman"/>
                <a:cs typeface="Times New Roman"/>
              </a:rPr>
              <a:t>ɬ</a:t>
            </a:r>
            <a:r>
              <a:rPr sz="2200" b="1" spc="95" dirty="0">
                <a:solidFill>
                  <a:srgbClr val="FFFFFF"/>
                </a:solidFill>
                <a:latin typeface="Times New Roman"/>
                <a:cs typeface="Times New Roman"/>
              </a:rPr>
              <a:t>ɪ</a:t>
            </a:r>
            <a:r>
              <a:rPr sz="2200" b="1" spc="210" dirty="0">
                <a:solidFill>
                  <a:srgbClr val="FFFFFF"/>
                </a:solidFill>
                <a:latin typeface="Times New Roman"/>
                <a:cs typeface="Times New Roman"/>
              </a:rPr>
              <a:t>ɚɫɥɹɦ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229600" y="6512188"/>
            <a:ext cx="719455" cy="288926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05" y="1890"/>
                </a:lnTo>
                <a:lnTo>
                  <a:pt x="245872" y="7364"/>
                </a:lnTo>
                <a:lnTo>
                  <a:pt x="194281" y="16123"/>
                </a:lnTo>
                <a:lnTo>
                  <a:pt x="147171" y="27870"/>
                </a:lnTo>
                <a:lnTo>
                  <a:pt x="105281" y="42309"/>
                </a:lnTo>
                <a:lnTo>
                  <a:pt x="69351" y="59141"/>
                </a:lnTo>
                <a:lnTo>
                  <a:pt x="28244" y="88226"/>
                </a:lnTo>
                <a:lnTo>
                  <a:pt x="4703" y="121024"/>
                </a:lnTo>
                <a:lnTo>
                  <a:pt x="0" y="144457"/>
                </a:lnTo>
                <a:lnTo>
                  <a:pt x="1191" y="156305"/>
                </a:lnTo>
                <a:lnTo>
                  <a:pt x="28244" y="200687"/>
                </a:lnTo>
                <a:lnTo>
                  <a:pt x="69351" y="229773"/>
                </a:lnTo>
                <a:lnTo>
                  <a:pt x="105281" y="246605"/>
                </a:lnTo>
                <a:lnTo>
                  <a:pt x="147171" y="261044"/>
                </a:lnTo>
                <a:lnTo>
                  <a:pt x="194281" y="272791"/>
                </a:lnTo>
                <a:lnTo>
                  <a:pt x="245872" y="281551"/>
                </a:lnTo>
                <a:lnTo>
                  <a:pt x="301205" y="287024"/>
                </a:lnTo>
                <a:lnTo>
                  <a:pt x="359542" y="288915"/>
                </a:lnTo>
                <a:lnTo>
                  <a:pt x="389035" y="288436"/>
                </a:lnTo>
                <a:lnTo>
                  <a:pt x="445954" y="284717"/>
                </a:lnTo>
                <a:lnTo>
                  <a:pt x="499503" y="277563"/>
                </a:lnTo>
                <a:lnTo>
                  <a:pt x="548941" y="267272"/>
                </a:lnTo>
                <a:lnTo>
                  <a:pt x="593530" y="254142"/>
                </a:lnTo>
                <a:lnTo>
                  <a:pt x="632531" y="238469"/>
                </a:lnTo>
                <a:lnTo>
                  <a:pt x="678936" y="210844"/>
                </a:lnTo>
                <a:lnTo>
                  <a:pt x="708608" y="179172"/>
                </a:lnTo>
                <a:lnTo>
                  <a:pt x="719053" y="144457"/>
                </a:lnTo>
                <a:lnTo>
                  <a:pt x="717862" y="132609"/>
                </a:lnTo>
                <a:lnTo>
                  <a:pt x="690809" y="88226"/>
                </a:lnTo>
                <a:lnTo>
                  <a:pt x="649704" y="59141"/>
                </a:lnTo>
                <a:lnTo>
                  <a:pt x="613775" y="42309"/>
                </a:lnTo>
                <a:lnTo>
                  <a:pt x="571888" y="27870"/>
                </a:lnTo>
                <a:lnTo>
                  <a:pt x="524782" y="16123"/>
                </a:lnTo>
                <a:lnTo>
                  <a:pt x="473196" y="7364"/>
                </a:lnTo>
                <a:lnTo>
                  <a:pt x="417870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+mj-lt"/>
              </a:rPr>
              <a:t>25</a:t>
            </a:r>
            <a:endParaRPr sz="1600" b="1" dirty="0">
              <a:latin typeface="+mj-l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229600" y="6512189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57"/>
                </a:moveTo>
                <a:lnTo>
                  <a:pt x="18323" y="98796"/>
                </a:lnTo>
                <a:lnTo>
                  <a:pt x="53851" y="68361"/>
                </a:lnTo>
                <a:lnTo>
                  <a:pt x="105281" y="42309"/>
                </a:lnTo>
                <a:lnTo>
                  <a:pt x="147171" y="27870"/>
                </a:lnTo>
                <a:lnTo>
                  <a:pt x="194281" y="16123"/>
                </a:lnTo>
                <a:lnTo>
                  <a:pt x="245872" y="7364"/>
                </a:lnTo>
                <a:lnTo>
                  <a:pt x="301205" y="1890"/>
                </a:lnTo>
                <a:lnTo>
                  <a:pt x="359542" y="0"/>
                </a:lnTo>
                <a:lnTo>
                  <a:pt x="389035" y="478"/>
                </a:lnTo>
                <a:lnTo>
                  <a:pt x="445954" y="4198"/>
                </a:lnTo>
                <a:lnTo>
                  <a:pt x="499503" y="11351"/>
                </a:lnTo>
                <a:lnTo>
                  <a:pt x="548941" y="21642"/>
                </a:lnTo>
                <a:lnTo>
                  <a:pt x="593530" y="34772"/>
                </a:lnTo>
                <a:lnTo>
                  <a:pt x="632531" y="50444"/>
                </a:lnTo>
                <a:lnTo>
                  <a:pt x="678936" y="78069"/>
                </a:lnTo>
                <a:lnTo>
                  <a:pt x="708608" y="109741"/>
                </a:lnTo>
                <a:lnTo>
                  <a:pt x="719053" y="144457"/>
                </a:lnTo>
                <a:lnTo>
                  <a:pt x="717862" y="156305"/>
                </a:lnTo>
                <a:lnTo>
                  <a:pt x="690809" y="200687"/>
                </a:lnTo>
                <a:lnTo>
                  <a:pt x="649704" y="229773"/>
                </a:lnTo>
                <a:lnTo>
                  <a:pt x="613775" y="246605"/>
                </a:lnTo>
                <a:lnTo>
                  <a:pt x="571888" y="261044"/>
                </a:lnTo>
                <a:lnTo>
                  <a:pt x="524782" y="272791"/>
                </a:lnTo>
                <a:lnTo>
                  <a:pt x="473196" y="281551"/>
                </a:lnTo>
                <a:lnTo>
                  <a:pt x="417870" y="287024"/>
                </a:lnTo>
                <a:lnTo>
                  <a:pt x="359542" y="288915"/>
                </a:lnTo>
                <a:lnTo>
                  <a:pt x="330044" y="288436"/>
                </a:lnTo>
                <a:lnTo>
                  <a:pt x="273117" y="284717"/>
                </a:lnTo>
                <a:lnTo>
                  <a:pt x="219563" y="277563"/>
                </a:lnTo>
                <a:lnTo>
                  <a:pt x="170120" y="267272"/>
                </a:lnTo>
                <a:lnTo>
                  <a:pt x="125527" y="254142"/>
                </a:lnTo>
                <a:lnTo>
                  <a:pt x="86525" y="238469"/>
                </a:lnTo>
                <a:lnTo>
                  <a:pt x="40118" y="210844"/>
                </a:lnTo>
                <a:lnTo>
                  <a:pt x="10445" y="179172"/>
                </a:lnTo>
                <a:lnTo>
                  <a:pt x="0" y="144457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709108"/>
              </p:ext>
            </p:extLst>
          </p:nvPr>
        </p:nvGraphicFramePr>
        <p:xfrm>
          <a:off x="511792" y="818176"/>
          <a:ext cx="8289308" cy="537854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0158">
                  <a:extLst>
                    <a:ext uri="{9D8B030D-6E8A-4147-A177-3AD203B41FA5}">
                      <a16:colId xmlns:a16="http://schemas.microsoft.com/office/drawing/2014/main" val="1102900989"/>
                    </a:ext>
                  </a:extLst>
                </a:gridCol>
                <a:gridCol w="5130628">
                  <a:extLst>
                    <a:ext uri="{9D8B030D-6E8A-4147-A177-3AD203B41FA5}">
                      <a16:colId xmlns:a16="http://schemas.microsoft.com/office/drawing/2014/main" val="3503027158"/>
                    </a:ext>
                  </a:extLst>
                </a:gridCol>
                <a:gridCol w="906174">
                  <a:extLst>
                    <a:ext uri="{9D8B030D-6E8A-4147-A177-3AD203B41FA5}">
                      <a16:colId xmlns:a16="http://schemas.microsoft.com/office/drawing/2014/main" val="2623494811"/>
                    </a:ext>
                  </a:extLst>
                </a:gridCol>
                <a:gridCol w="906174">
                  <a:extLst>
                    <a:ext uri="{9D8B030D-6E8A-4147-A177-3AD203B41FA5}">
                      <a16:colId xmlns:a16="http://schemas.microsoft.com/office/drawing/2014/main" val="1240631226"/>
                    </a:ext>
                  </a:extLst>
                </a:gridCol>
                <a:gridCol w="906174">
                  <a:extLst>
                    <a:ext uri="{9D8B030D-6E8A-4147-A177-3AD203B41FA5}">
                      <a16:colId xmlns:a16="http://schemas.microsoft.com/office/drawing/2014/main" val="1110104364"/>
                    </a:ext>
                  </a:extLst>
                </a:gridCol>
              </a:tblGrid>
              <a:tr h="204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№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муниципальных программ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indent="-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indent="-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indent="-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313045"/>
                  </a:ext>
                </a:extLst>
              </a:tr>
              <a:tr h="284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«Развитие образования в Починковском муниципальном округе»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793876,9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811045,3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829097,4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671444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</a:t>
                      </a:r>
                      <a:r>
                        <a:rPr lang="ru-RU" sz="9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программа «Пожарная безопасность Починковского муниципального округа Нижегородской области»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35011,5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35011,5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35011,5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160727"/>
                  </a:ext>
                </a:extLst>
              </a:tr>
              <a:tr h="267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«Улучшение условий и охраны труда в Починковском муниципальном округе»</a:t>
                      </a: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3449,7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1983,7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1973,7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958695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«Информационное общество и внедрение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современных информационных технологий</a:t>
                      </a: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Починковском муниципальном округе»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3717,3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3717,3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3717,3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998183"/>
                  </a:ext>
                </a:extLst>
              </a:tr>
              <a:tr h="429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«Комплексное развитие систем коммунальной инфраструктуры Починковского муниципального округа Нижегородской области 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005337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 «Обеспечение общественного порядка и противодействие преступности в Починковском муниципальном округе»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1393,0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1393,0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1393,0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453933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 Развитие малого и среднего предпринимательства в  Починковском муниципальном округе»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1780,0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794116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Муниципальная программа «Развитие культуры Починковского муниципального округа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Нижегородской области</a:t>
                      </a:r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182090,9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180573,3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180575,3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052377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«Формирование современной городской среды на территории Починковского муниципального округа </a:t>
                      </a:r>
                      <a:r>
                        <a:rPr lang="ru-RU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9725,8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9566,2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9704,3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16620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программа «Обеспечение населения Починковского муниципального округа доступным  и комфортным </a:t>
                      </a:r>
                      <a:r>
                        <a:rPr lang="ru-RU" sz="9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жильем»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1250,2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1332,4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1398,4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392209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программа «Развитие физической культуры и спорта </a:t>
                      </a:r>
                      <a:r>
                        <a:rPr lang="ru-RU" sz="9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9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территории </a:t>
                      </a:r>
                      <a:r>
                        <a:rPr lang="ru-RU" sz="9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Починковского муниципального округа»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1788,7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2058,7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2058,7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043782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программа «Развитие агропромышленного комплекса Починковского муниципального округа Нижегородской области»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9995,2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9995,2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10037,1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693397"/>
                  </a:ext>
                </a:extLst>
              </a:tr>
              <a:tr h="307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программа «Управление муниципальными финансами Починковского муниципального округа Нижегородской области»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23115,5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23115,5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35115,5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583028"/>
                  </a:ext>
                </a:extLst>
              </a:tr>
              <a:tr h="421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пассажирского транспорта на территории Починковского муниципального округа Нижегородской области»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16600,0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17100,0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17600,0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069097"/>
                  </a:ext>
                </a:extLst>
              </a:tr>
              <a:tr h="567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Комплексное развитие транспортной инфраструктуры Починковского муниципального округа Нижегородской области»</a:t>
                      </a:r>
                      <a:endParaRPr lang="ru-RU" sz="8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29610,7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39531,6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41107,2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7754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0625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28600"/>
            <a:ext cx="8695943" cy="14264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54973" y="859414"/>
            <a:ext cx="2880360" cy="715010"/>
          </a:xfrm>
          <a:custGeom>
            <a:avLst/>
            <a:gdLst/>
            <a:ahLst/>
            <a:cxnLst/>
            <a:rect l="l" t="t" r="r" b="b"/>
            <a:pathLst>
              <a:path w="2880359" h="715010">
                <a:moveTo>
                  <a:pt x="2880116" y="0"/>
                </a:moveTo>
                <a:lnTo>
                  <a:pt x="2873623" y="0"/>
                </a:lnTo>
                <a:lnTo>
                  <a:pt x="2752343" y="20055"/>
                </a:lnTo>
                <a:lnTo>
                  <a:pt x="2628899" y="42397"/>
                </a:lnTo>
                <a:lnTo>
                  <a:pt x="2373386" y="91561"/>
                </a:lnTo>
                <a:lnTo>
                  <a:pt x="2105284" y="149717"/>
                </a:lnTo>
                <a:lnTo>
                  <a:pt x="1824227" y="216651"/>
                </a:lnTo>
                <a:lnTo>
                  <a:pt x="1566671" y="281543"/>
                </a:lnTo>
                <a:lnTo>
                  <a:pt x="842893" y="444611"/>
                </a:lnTo>
                <a:lnTo>
                  <a:pt x="621548" y="489325"/>
                </a:lnTo>
                <a:lnTo>
                  <a:pt x="200040" y="567415"/>
                </a:lnTo>
                <a:lnTo>
                  <a:pt x="0" y="600943"/>
                </a:lnTo>
                <a:lnTo>
                  <a:pt x="138318" y="621151"/>
                </a:lnTo>
                <a:lnTo>
                  <a:pt x="270266" y="638921"/>
                </a:lnTo>
                <a:lnTo>
                  <a:pt x="398038" y="654679"/>
                </a:lnTo>
                <a:lnTo>
                  <a:pt x="644926" y="681471"/>
                </a:lnTo>
                <a:lnTo>
                  <a:pt x="874775" y="699241"/>
                </a:lnTo>
                <a:lnTo>
                  <a:pt x="985540" y="705977"/>
                </a:lnTo>
                <a:lnTo>
                  <a:pt x="1094110" y="710427"/>
                </a:lnTo>
                <a:lnTo>
                  <a:pt x="1298447" y="714999"/>
                </a:lnTo>
                <a:lnTo>
                  <a:pt x="1396380" y="714999"/>
                </a:lnTo>
                <a:lnTo>
                  <a:pt x="1585843" y="710427"/>
                </a:lnTo>
                <a:lnTo>
                  <a:pt x="1675272" y="705977"/>
                </a:lnTo>
                <a:lnTo>
                  <a:pt x="1845563" y="692657"/>
                </a:lnTo>
                <a:lnTo>
                  <a:pt x="1928500" y="683635"/>
                </a:lnTo>
                <a:lnTo>
                  <a:pt x="2086112" y="661294"/>
                </a:lnTo>
                <a:lnTo>
                  <a:pt x="2235067" y="634471"/>
                </a:lnTo>
                <a:lnTo>
                  <a:pt x="2375550" y="603229"/>
                </a:lnTo>
                <a:lnTo>
                  <a:pt x="2509662" y="567415"/>
                </a:lnTo>
                <a:lnTo>
                  <a:pt x="2637403" y="527303"/>
                </a:lnTo>
                <a:lnTo>
                  <a:pt x="2758714" y="482589"/>
                </a:lnTo>
                <a:lnTo>
                  <a:pt x="2875787" y="435589"/>
                </a:lnTo>
                <a:lnTo>
                  <a:pt x="2880116" y="433456"/>
                </a:lnTo>
                <a:lnTo>
                  <a:pt x="2880116" y="0"/>
                </a:lnTo>
                <a:close/>
              </a:path>
            </a:pathLst>
          </a:custGeom>
          <a:solidFill>
            <a:srgbClr val="EEE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22422" y="730880"/>
            <a:ext cx="5551805" cy="851535"/>
          </a:xfrm>
          <a:custGeom>
            <a:avLst/>
            <a:gdLst/>
            <a:ahLst/>
            <a:cxnLst/>
            <a:rect l="l" t="t" r="r" b="b"/>
            <a:pathLst>
              <a:path w="5551805" h="851535">
                <a:moveTo>
                  <a:pt x="853577" y="0"/>
                </a:moveTo>
                <a:lnTo>
                  <a:pt x="685418" y="0"/>
                </a:lnTo>
                <a:lnTo>
                  <a:pt x="527928" y="4571"/>
                </a:lnTo>
                <a:lnTo>
                  <a:pt x="380999" y="11186"/>
                </a:lnTo>
                <a:lnTo>
                  <a:pt x="244733" y="22341"/>
                </a:lnTo>
                <a:lnTo>
                  <a:pt x="117098" y="35813"/>
                </a:lnTo>
                <a:lnTo>
                  <a:pt x="0" y="53736"/>
                </a:lnTo>
                <a:lnTo>
                  <a:pt x="334136" y="96133"/>
                </a:lnTo>
                <a:lnTo>
                  <a:pt x="693922" y="156453"/>
                </a:lnTo>
                <a:lnTo>
                  <a:pt x="1079251" y="234695"/>
                </a:lnTo>
                <a:lnTo>
                  <a:pt x="1283588" y="279288"/>
                </a:lnTo>
                <a:lnTo>
                  <a:pt x="1868926" y="422269"/>
                </a:lnTo>
                <a:lnTo>
                  <a:pt x="2562986" y="576468"/>
                </a:lnTo>
                <a:lnTo>
                  <a:pt x="2882264" y="639074"/>
                </a:lnTo>
                <a:lnTo>
                  <a:pt x="3035548" y="668152"/>
                </a:lnTo>
                <a:lnTo>
                  <a:pt x="3329315" y="717285"/>
                </a:lnTo>
                <a:lnTo>
                  <a:pt x="3469766" y="739536"/>
                </a:lnTo>
                <a:lnTo>
                  <a:pt x="3737990" y="775350"/>
                </a:lnTo>
                <a:lnTo>
                  <a:pt x="3991218" y="806592"/>
                </a:lnTo>
                <a:lnTo>
                  <a:pt x="4112651" y="817747"/>
                </a:lnTo>
                <a:lnTo>
                  <a:pt x="4342500" y="835670"/>
                </a:lnTo>
                <a:lnTo>
                  <a:pt x="4453265" y="842406"/>
                </a:lnTo>
                <a:lnTo>
                  <a:pt x="4666106" y="851275"/>
                </a:lnTo>
                <a:lnTo>
                  <a:pt x="4864104" y="851275"/>
                </a:lnTo>
                <a:lnTo>
                  <a:pt x="5051435" y="846825"/>
                </a:lnTo>
                <a:lnTo>
                  <a:pt x="5140832" y="842406"/>
                </a:lnTo>
                <a:lnTo>
                  <a:pt x="5228097" y="835670"/>
                </a:lnTo>
                <a:lnTo>
                  <a:pt x="5474985" y="808878"/>
                </a:lnTo>
                <a:lnTo>
                  <a:pt x="5551550" y="797692"/>
                </a:lnTo>
                <a:lnTo>
                  <a:pt x="5304662" y="766450"/>
                </a:lnTo>
                <a:lnTo>
                  <a:pt x="5042931" y="728471"/>
                </a:lnTo>
                <a:lnTo>
                  <a:pt x="4474479" y="630052"/>
                </a:lnTo>
                <a:lnTo>
                  <a:pt x="4165869" y="567568"/>
                </a:lnTo>
                <a:lnTo>
                  <a:pt x="3840098" y="498347"/>
                </a:lnTo>
                <a:lnTo>
                  <a:pt x="2854589" y="263651"/>
                </a:lnTo>
                <a:lnTo>
                  <a:pt x="2586365" y="205618"/>
                </a:lnTo>
                <a:lnTo>
                  <a:pt x="2330973" y="156453"/>
                </a:lnTo>
                <a:lnTo>
                  <a:pt x="2207376" y="134111"/>
                </a:lnTo>
                <a:lnTo>
                  <a:pt x="2086096" y="114056"/>
                </a:lnTo>
                <a:lnTo>
                  <a:pt x="1969023" y="96133"/>
                </a:lnTo>
                <a:lnTo>
                  <a:pt x="1630542" y="51450"/>
                </a:lnTo>
                <a:lnTo>
                  <a:pt x="1419865" y="31363"/>
                </a:lnTo>
                <a:lnTo>
                  <a:pt x="1221866" y="15758"/>
                </a:lnTo>
                <a:lnTo>
                  <a:pt x="1032372" y="4571"/>
                </a:lnTo>
                <a:lnTo>
                  <a:pt x="853577" y="0"/>
                </a:lnTo>
                <a:close/>
              </a:path>
            </a:pathLst>
          </a:custGeom>
          <a:solidFill>
            <a:srgbClr val="EEE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32104" y="743193"/>
            <a:ext cx="5474970" cy="775970"/>
          </a:xfrm>
          <a:custGeom>
            <a:avLst/>
            <a:gdLst/>
            <a:ahLst/>
            <a:cxnLst/>
            <a:rect l="l" t="t" r="r" b="b"/>
            <a:pathLst>
              <a:path w="5474970" h="775969">
                <a:moveTo>
                  <a:pt x="0" y="78242"/>
                </a:moveTo>
                <a:lnTo>
                  <a:pt x="19168" y="73792"/>
                </a:lnTo>
                <a:lnTo>
                  <a:pt x="76580" y="62605"/>
                </a:lnTo>
                <a:lnTo>
                  <a:pt x="174497" y="47000"/>
                </a:lnTo>
                <a:lnTo>
                  <a:pt x="238390" y="37978"/>
                </a:lnTo>
                <a:lnTo>
                  <a:pt x="312913" y="29077"/>
                </a:lnTo>
                <a:lnTo>
                  <a:pt x="395849" y="22372"/>
                </a:lnTo>
                <a:lnTo>
                  <a:pt x="491739" y="15636"/>
                </a:lnTo>
                <a:lnTo>
                  <a:pt x="596012" y="9022"/>
                </a:lnTo>
                <a:lnTo>
                  <a:pt x="713116" y="4450"/>
                </a:lnTo>
                <a:lnTo>
                  <a:pt x="840857" y="2285"/>
                </a:lnTo>
                <a:lnTo>
                  <a:pt x="979176" y="0"/>
                </a:lnTo>
                <a:lnTo>
                  <a:pt x="1128131" y="2285"/>
                </a:lnTo>
                <a:lnTo>
                  <a:pt x="1287786" y="6736"/>
                </a:lnTo>
                <a:lnTo>
                  <a:pt x="1460241" y="15636"/>
                </a:lnTo>
                <a:lnTo>
                  <a:pt x="1643365" y="26791"/>
                </a:lnTo>
                <a:lnTo>
                  <a:pt x="1837066" y="44714"/>
                </a:lnTo>
                <a:lnTo>
                  <a:pt x="2043568" y="64769"/>
                </a:lnTo>
                <a:lnTo>
                  <a:pt x="2262749" y="89428"/>
                </a:lnTo>
                <a:lnTo>
                  <a:pt x="2492629" y="118506"/>
                </a:lnTo>
                <a:lnTo>
                  <a:pt x="2735311" y="154198"/>
                </a:lnTo>
                <a:lnTo>
                  <a:pt x="2988691" y="194431"/>
                </a:lnTo>
                <a:lnTo>
                  <a:pt x="3254751" y="241310"/>
                </a:lnTo>
                <a:lnTo>
                  <a:pt x="3533643" y="297179"/>
                </a:lnTo>
                <a:lnTo>
                  <a:pt x="3825246" y="357499"/>
                </a:lnTo>
                <a:lnTo>
                  <a:pt x="4129649" y="424555"/>
                </a:lnTo>
                <a:lnTo>
                  <a:pt x="4446763" y="500512"/>
                </a:lnTo>
                <a:lnTo>
                  <a:pt x="4776709" y="583204"/>
                </a:lnTo>
                <a:lnTo>
                  <a:pt x="5119487" y="674766"/>
                </a:lnTo>
                <a:lnTo>
                  <a:pt x="5474975" y="77535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16457" y="729874"/>
            <a:ext cx="3312160" cy="652780"/>
          </a:xfrm>
          <a:custGeom>
            <a:avLst/>
            <a:gdLst/>
            <a:ahLst/>
            <a:cxnLst/>
            <a:rect l="l" t="t" r="r" b="b"/>
            <a:pathLst>
              <a:path w="3312159" h="652780">
                <a:moveTo>
                  <a:pt x="0" y="652393"/>
                </a:moveTo>
                <a:lnTo>
                  <a:pt x="95737" y="625480"/>
                </a:lnTo>
                <a:lnTo>
                  <a:pt x="357621" y="556259"/>
                </a:lnTo>
                <a:lnTo>
                  <a:pt x="538459" y="509381"/>
                </a:lnTo>
                <a:lnTo>
                  <a:pt x="747125" y="457961"/>
                </a:lnTo>
                <a:lnTo>
                  <a:pt x="979169" y="402061"/>
                </a:lnTo>
                <a:lnTo>
                  <a:pt x="1228222" y="341741"/>
                </a:lnTo>
                <a:lnTo>
                  <a:pt x="1492117" y="283707"/>
                </a:lnTo>
                <a:lnTo>
                  <a:pt x="1762505" y="225551"/>
                </a:lnTo>
                <a:lnTo>
                  <a:pt x="2039233" y="171937"/>
                </a:lnTo>
                <a:lnTo>
                  <a:pt x="2313797" y="120639"/>
                </a:lnTo>
                <a:lnTo>
                  <a:pt x="2450073" y="98297"/>
                </a:lnTo>
                <a:lnTo>
                  <a:pt x="2582021" y="75925"/>
                </a:lnTo>
                <a:lnTo>
                  <a:pt x="2713969" y="58033"/>
                </a:lnTo>
                <a:lnTo>
                  <a:pt x="2841741" y="40111"/>
                </a:lnTo>
                <a:lnTo>
                  <a:pt x="2967349" y="26791"/>
                </a:lnTo>
                <a:lnTo>
                  <a:pt x="3086587" y="15605"/>
                </a:lnTo>
                <a:lnTo>
                  <a:pt x="3201527" y="6583"/>
                </a:lnTo>
                <a:lnTo>
                  <a:pt x="3312139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1669" y="714237"/>
            <a:ext cx="8723420" cy="1331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90464" y="2572240"/>
            <a:ext cx="5242393" cy="2537803"/>
          </a:xfrm>
          <a:custGeom>
            <a:avLst/>
            <a:gdLst/>
            <a:ahLst/>
            <a:cxnLst/>
            <a:rect l="l" t="t" r="r" b="b"/>
            <a:pathLst>
              <a:path w="5238115" h="2063750">
                <a:moveTo>
                  <a:pt x="4893929" y="0"/>
                </a:moveTo>
                <a:lnTo>
                  <a:pt x="343905" y="0"/>
                </a:lnTo>
                <a:lnTo>
                  <a:pt x="315693" y="1140"/>
                </a:lnTo>
                <a:lnTo>
                  <a:pt x="261245" y="10000"/>
                </a:lnTo>
                <a:lnTo>
                  <a:pt x="210021" y="27040"/>
                </a:lnTo>
                <a:lnTo>
                  <a:pt x="162729" y="51551"/>
                </a:lnTo>
                <a:lnTo>
                  <a:pt x="120076" y="82821"/>
                </a:lnTo>
                <a:lnTo>
                  <a:pt x="82768" y="120143"/>
                </a:lnTo>
                <a:lnTo>
                  <a:pt x="51513" y="162805"/>
                </a:lnTo>
                <a:lnTo>
                  <a:pt x="27019" y="210099"/>
                </a:lnTo>
                <a:lnTo>
                  <a:pt x="9992" y="261313"/>
                </a:lnTo>
                <a:lnTo>
                  <a:pt x="1139" y="315740"/>
                </a:lnTo>
                <a:lnTo>
                  <a:pt x="0" y="343936"/>
                </a:lnTo>
                <a:lnTo>
                  <a:pt x="0" y="1719218"/>
                </a:lnTo>
                <a:lnTo>
                  <a:pt x="4499" y="1775014"/>
                </a:lnTo>
                <a:lnTo>
                  <a:pt x="17527" y="1827940"/>
                </a:lnTo>
                <a:lnTo>
                  <a:pt x="38377" y="1877287"/>
                </a:lnTo>
                <a:lnTo>
                  <a:pt x="66340" y="1922350"/>
                </a:lnTo>
                <a:lnTo>
                  <a:pt x="100709" y="1962419"/>
                </a:lnTo>
                <a:lnTo>
                  <a:pt x="140778" y="1996789"/>
                </a:lnTo>
                <a:lnTo>
                  <a:pt x="185840" y="2024752"/>
                </a:lnTo>
                <a:lnTo>
                  <a:pt x="235186" y="2045602"/>
                </a:lnTo>
                <a:lnTo>
                  <a:pt x="288110" y="2058630"/>
                </a:lnTo>
                <a:lnTo>
                  <a:pt x="343905" y="2063130"/>
                </a:lnTo>
                <a:lnTo>
                  <a:pt x="4893929" y="2063130"/>
                </a:lnTo>
                <a:lnTo>
                  <a:pt x="4949691" y="2058630"/>
                </a:lnTo>
                <a:lnTo>
                  <a:pt x="5002589" y="2045602"/>
                </a:lnTo>
                <a:lnTo>
                  <a:pt x="5051915" y="2024752"/>
                </a:lnTo>
                <a:lnTo>
                  <a:pt x="5096961" y="1996789"/>
                </a:lnTo>
                <a:lnTo>
                  <a:pt x="5137019" y="1962419"/>
                </a:lnTo>
                <a:lnTo>
                  <a:pt x="5171381" y="1922350"/>
                </a:lnTo>
                <a:lnTo>
                  <a:pt x="5199339" y="1877287"/>
                </a:lnTo>
                <a:lnTo>
                  <a:pt x="5220186" y="1827940"/>
                </a:lnTo>
                <a:lnTo>
                  <a:pt x="5233213" y="1775014"/>
                </a:lnTo>
                <a:lnTo>
                  <a:pt x="5237713" y="1719218"/>
                </a:lnTo>
                <a:lnTo>
                  <a:pt x="5237713" y="343936"/>
                </a:lnTo>
                <a:lnTo>
                  <a:pt x="5233213" y="288170"/>
                </a:lnTo>
                <a:lnTo>
                  <a:pt x="5220186" y="235260"/>
                </a:lnTo>
                <a:lnTo>
                  <a:pt x="5199339" y="185917"/>
                </a:lnTo>
                <a:lnTo>
                  <a:pt x="5171381" y="140851"/>
                </a:lnTo>
                <a:lnTo>
                  <a:pt x="5137019" y="100770"/>
                </a:lnTo>
                <a:lnTo>
                  <a:pt x="5096961" y="66385"/>
                </a:lnTo>
                <a:lnTo>
                  <a:pt x="5051915" y="38406"/>
                </a:lnTo>
                <a:lnTo>
                  <a:pt x="5002589" y="17542"/>
                </a:lnTo>
                <a:lnTo>
                  <a:pt x="4949691" y="4503"/>
                </a:lnTo>
                <a:lnTo>
                  <a:pt x="4893929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pPr algn="ctr"/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 полномочий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самоуправления в области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средств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областного и федерального бюджетов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2026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–494,7 млн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2027 г – 510,9 млн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2028 г – 529,0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 исполнение полномочий в сфере общего образования-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г-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40,0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руб., в 2027 г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42,0 млн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руб.,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2028 г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90464" y="2579051"/>
            <a:ext cx="5325472" cy="2530193"/>
          </a:xfrm>
          <a:custGeom>
            <a:avLst/>
            <a:gdLst/>
            <a:ahLst/>
            <a:cxnLst/>
            <a:rect l="l" t="t" r="r" b="b"/>
            <a:pathLst>
              <a:path w="5238115" h="2063750">
                <a:moveTo>
                  <a:pt x="0" y="343936"/>
                </a:moveTo>
                <a:lnTo>
                  <a:pt x="4499" y="288170"/>
                </a:lnTo>
                <a:lnTo>
                  <a:pt x="17527" y="235260"/>
                </a:lnTo>
                <a:lnTo>
                  <a:pt x="38377" y="185917"/>
                </a:lnTo>
                <a:lnTo>
                  <a:pt x="66340" y="140851"/>
                </a:lnTo>
                <a:lnTo>
                  <a:pt x="100709" y="100770"/>
                </a:lnTo>
                <a:lnTo>
                  <a:pt x="140778" y="66385"/>
                </a:lnTo>
                <a:lnTo>
                  <a:pt x="185840" y="38406"/>
                </a:lnTo>
                <a:lnTo>
                  <a:pt x="235186" y="17542"/>
                </a:lnTo>
                <a:lnTo>
                  <a:pt x="288110" y="4503"/>
                </a:lnTo>
                <a:lnTo>
                  <a:pt x="343905" y="0"/>
                </a:lnTo>
                <a:lnTo>
                  <a:pt x="4893929" y="0"/>
                </a:lnTo>
                <a:lnTo>
                  <a:pt x="4949691" y="4503"/>
                </a:lnTo>
                <a:lnTo>
                  <a:pt x="5002589" y="17542"/>
                </a:lnTo>
                <a:lnTo>
                  <a:pt x="5051915" y="38406"/>
                </a:lnTo>
                <a:lnTo>
                  <a:pt x="5096961" y="66385"/>
                </a:lnTo>
                <a:lnTo>
                  <a:pt x="5137019" y="100770"/>
                </a:lnTo>
                <a:lnTo>
                  <a:pt x="5171381" y="140851"/>
                </a:lnTo>
                <a:lnTo>
                  <a:pt x="5199339" y="185917"/>
                </a:lnTo>
                <a:lnTo>
                  <a:pt x="5220186" y="235260"/>
                </a:lnTo>
                <a:lnTo>
                  <a:pt x="5233213" y="288170"/>
                </a:lnTo>
                <a:lnTo>
                  <a:pt x="5237713" y="343936"/>
                </a:lnTo>
                <a:lnTo>
                  <a:pt x="5237713" y="1719218"/>
                </a:lnTo>
                <a:lnTo>
                  <a:pt x="5233213" y="1775014"/>
                </a:lnTo>
                <a:lnTo>
                  <a:pt x="5220186" y="1827940"/>
                </a:lnTo>
                <a:lnTo>
                  <a:pt x="5199339" y="1877287"/>
                </a:lnTo>
                <a:lnTo>
                  <a:pt x="5171381" y="1922350"/>
                </a:lnTo>
                <a:lnTo>
                  <a:pt x="5137019" y="1962419"/>
                </a:lnTo>
                <a:lnTo>
                  <a:pt x="5096961" y="1996789"/>
                </a:lnTo>
                <a:lnTo>
                  <a:pt x="5051915" y="2024752"/>
                </a:lnTo>
                <a:lnTo>
                  <a:pt x="5002589" y="2045602"/>
                </a:lnTo>
                <a:lnTo>
                  <a:pt x="4949691" y="2058630"/>
                </a:lnTo>
                <a:lnTo>
                  <a:pt x="4893929" y="2063130"/>
                </a:lnTo>
                <a:lnTo>
                  <a:pt x="343905" y="2063130"/>
                </a:lnTo>
                <a:lnTo>
                  <a:pt x="288110" y="2058630"/>
                </a:lnTo>
                <a:lnTo>
                  <a:pt x="235186" y="2045602"/>
                </a:lnTo>
                <a:lnTo>
                  <a:pt x="185840" y="2024752"/>
                </a:lnTo>
                <a:lnTo>
                  <a:pt x="140778" y="1996789"/>
                </a:lnTo>
                <a:lnTo>
                  <a:pt x="100709" y="1962419"/>
                </a:lnTo>
                <a:lnTo>
                  <a:pt x="66340" y="1922350"/>
                </a:lnTo>
                <a:lnTo>
                  <a:pt x="38377" y="1877287"/>
                </a:lnTo>
                <a:lnTo>
                  <a:pt x="17527" y="1827940"/>
                </a:lnTo>
                <a:lnTo>
                  <a:pt x="4499" y="1775014"/>
                </a:lnTo>
                <a:lnTo>
                  <a:pt x="0" y="1719218"/>
                </a:lnTo>
                <a:lnTo>
                  <a:pt x="0" y="343936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15268" y="1056556"/>
            <a:ext cx="5230268" cy="1370700"/>
          </a:xfrm>
          <a:custGeom>
            <a:avLst/>
            <a:gdLst/>
            <a:ahLst/>
            <a:cxnLst/>
            <a:rect l="l" t="t" r="r" b="b"/>
            <a:pathLst>
              <a:path w="5238115" h="1191260">
                <a:moveTo>
                  <a:pt x="5039227" y="0"/>
                </a:moveTo>
                <a:lnTo>
                  <a:pt x="198485" y="0"/>
                </a:lnTo>
                <a:lnTo>
                  <a:pt x="182208" y="658"/>
                </a:lnTo>
                <a:lnTo>
                  <a:pt x="135754" y="10123"/>
                </a:lnTo>
                <a:lnTo>
                  <a:pt x="93938" y="29748"/>
                </a:lnTo>
                <a:lnTo>
                  <a:pt x="58140" y="58152"/>
                </a:lnTo>
                <a:lnTo>
                  <a:pt x="29741" y="93951"/>
                </a:lnTo>
                <a:lnTo>
                  <a:pt x="10120" y="135766"/>
                </a:lnTo>
                <a:lnTo>
                  <a:pt x="658" y="182212"/>
                </a:lnTo>
                <a:lnTo>
                  <a:pt x="0" y="198485"/>
                </a:lnTo>
                <a:lnTo>
                  <a:pt x="0" y="992489"/>
                </a:lnTo>
                <a:lnTo>
                  <a:pt x="5769" y="1040185"/>
                </a:lnTo>
                <a:lnTo>
                  <a:pt x="22157" y="1083705"/>
                </a:lnTo>
                <a:lnTo>
                  <a:pt x="47783" y="1121669"/>
                </a:lnTo>
                <a:lnTo>
                  <a:pt x="81268" y="1152694"/>
                </a:lnTo>
                <a:lnTo>
                  <a:pt x="121232" y="1175401"/>
                </a:lnTo>
                <a:lnTo>
                  <a:pt x="166293" y="1188406"/>
                </a:lnTo>
                <a:lnTo>
                  <a:pt x="198485" y="1191005"/>
                </a:lnTo>
                <a:lnTo>
                  <a:pt x="5039227" y="1191005"/>
                </a:lnTo>
                <a:lnTo>
                  <a:pt x="5086921" y="1185234"/>
                </a:lnTo>
                <a:lnTo>
                  <a:pt x="5130437" y="1168842"/>
                </a:lnTo>
                <a:lnTo>
                  <a:pt x="5168394" y="1143209"/>
                </a:lnTo>
                <a:lnTo>
                  <a:pt x="5199413" y="1109717"/>
                </a:lnTo>
                <a:lnTo>
                  <a:pt x="5222113" y="1069747"/>
                </a:lnTo>
                <a:lnTo>
                  <a:pt x="5235115" y="1024682"/>
                </a:lnTo>
                <a:lnTo>
                  <a:pt x="5237713" y="992489"/>
                </a:lnTo>
                <a:lnTo>
                  <a:pt x="5237713" y="198485"/>
                </a:lnTo>
                <a:lnTo>
                  <a:pt x="5231944" y="150801"/>
                </a:lnTo>
                <a:lnTo>
                  <a:pt x="5215556" y="107289"/>
                </a:lnTo>
                <a:lnTo>
                  <a:pt x="5189929" y="69331"/>
                </a:lnTo>
                <a:lnTo>
                  <a:pt x="5156444" y="38309"/>
                </a:lnTo>
                <a:lnTo>
                  <a:pt x="5116481" y="15604"/>
                </a:lnTo>
                <a:lnTo>
                  <a:pt x="5071419" y="2599"/>
                </a:lnTo>
                <a:lnTo>
                  <a:pt x="5039227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pPr algn="ctr"/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казённых организаций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предоставление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муниципальных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 округа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организаци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299,2 млн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300,1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300,1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</a:p>
        </p:txBody>
      </p:sp>
      <p:sp>
        <p:nvSpPr>
          <p:cNvPr id="15" name="object 15"/>
          <p:cNvSpPr/>
          <p:nvPr/>
        </p:nvSpPr>
        <p:spPr>
          <a:xfrm>
            <a:off x="3603347" y="1056978"/>
            <a:ext cx="5238115" cy="1393421"/>
          </a:xfrm>
          <a:custGeom>
            <a:avLst/>
            <a:gdLst/>
            <a:ahLst/>
            <a:cxnLst/>
            <a:rect l="l" t="t" r="r" b="b"/>
            <a:pathLst>
              <a:path w="5238115" h="1191260">
                <a:moveTo>
                  <a:pt x="0" y="198485"/>
                </a:moveTo>
                <a:lnTo>
                  <a:pt x="5769" y="150801"/>
                </a:lnTo>
                <a:lnTo>
                  <a:pt x="22157" y="107289"/>
                </a:lnTo>
                <a:lnTo>
                  <a:pt x="47783" y="69331"/>
                </a:lnTo>
                <a:lnTo>
                  <a:pt x="81268" y="38309"/>
                </a:lnTo>
                <a:lnTo>
                  <a:pt x="121232" y="15604"/>
                </a:lnTo>
                <a:lnTo>
                  <a:pt x="166293" y="2599"/>
                </a:lnTo>
                <a:lnTo>
                  <a:pt x="198485" y="0"/>
                </a:lnTo>
                <a:lnTo>
                  <a:pt x="5039227" y="0"/>
                </a:lnTo>
                <a:lnTo>
                  <a:pt x="5086921" y="5771"/>
                </a:lnTo>
                <a:lnTo>
                  <a:pt x="5130437" y="22163"/>
                </a:lnTo>
                <a:lnTo>
                  <a:pt x="5168394" y="47794"/>
                </a:lnTo>
                <a:lnTo>
                  <a:pt x="5199413" y="81282"/>
                </a:lnTo>
                <a:lnTo>
                  <a:pt x="5222113" y="121245"/>
                </a:lnTo>
                <a:lnTo>
                  <a:pt x="5235115" y="166301"/>
                </a:lnTo>
                <a:lnTo>
                  <a:pt x="5237713" y="198485"/>
                </a:lnTo>
                <a:lnTo>
                  <a:pt x="5237713" y="992489"/>
                </a:lnTo>
                <a:lnTo>
                  <a:pt x="5231944" y="1040185"/>
                </a:lnTo>
                <a:lnTo>
                  <a:pt x="5215556" y="1083705"/>
                </a:lnTo>
                <a:lnTo>
                  <a:pt x="5189929" y="1121669"/>
                </a:lnTo>
                <a:lnTo>
                  <a:pt x="5156444" y="1152694"/>
                </a:lnTo>
                <a:lnTo>
                  <a:pt x="5116481" y="1175401"/>
                </a:lnTo>
                <a:lnTo>
                  <a:pt x="5071419" y="1188406"/>
                </a:lnTo>
                <a:lnTo>
                  <a:pt x="5039227" y="1191005"/>
                </a:lnTo>
                <a:lnTo>
                  <a:pt x="198485" y="1191005"/>
                </a:lnTo>
                <a:lnTo>
                  <a:pt x="150792" y="1185234"/>
                </a:lnTo>
                <a:lnTo>
                  <a:pt x="107276" y="1168842"/>
                </a:lnTo>
                <a:lnTo>
                  <a:pt x="69319" y="1143209"/>
                </a:lnTo>
                <a:lnTo>
                  <a:pt x="38300" y="1109717"/>
                </a:lnTo>
                <a:lnTo>
                  <a:pt x="15600" y="1069747"/>
                </a:lnTo>
                <a:lnTo>
                  <a:pt x="2598" y="1024682"/>
                </a:lnTo>
                <a:lnTo>
                  <a:pt x="0" y="992489"/>
                </a:lnTo>
                <a:lnTo>
                  <a:pt x="0" y="198485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01093" y="397985"/>
            <a:ext cx="736219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084705" algn="l"/>
              </a:tabLst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305802" y="6416675"/>
            <a:ext cx="775202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42" y="1890"/>
                </a:lnTo>
                <a:lnTo>
                  <a:pt x="245931" y="7364"/>
                </a:lnTo>
                <a:lnTo>
                  <a:pt x="194348" y="16124"/>
                </a:lnTo>
                <a:lnTo>
                  <a:pt x="147237" y="27872"/>
                </a:lnTo>
                <a:lnTo>
                  <a:pt x="105338" y="42312"/>
                </a:lnTo>
                <a:lnTo>
                  <a:pt x="69394" y="59145"/>
                </a:lnTo>
                <a:lnTo>
                  <a:pt x="28266" y="88234"/>
                </a:lnTo>
                <a:lnTo>
                  <a:pt x="4708" y="121036"/>
                </a:lnTo>
                <a:lnTo>
                  <a:pt x="0" y="144472"/>
                </a:lnTo>
                <a:lnTo>
                  <a:pt x="1192" y="156318"/>
                </a:lnTo>
                <a:lnTo>
                  <a:pt x="28266" y="200696"/>
                </a:lnTo>
                <a:lnTo>
                  <a:pt x="69394" y="229782"/>
                </a:lnTo>
                <a:lnTo>
                  <a:pt x="105338" y="246614"/>
                </a:lnTo>
                <a:lnTo>
                  <a:pt x="147237" y="261054"/>
                </a:lnTo>
                <a:lnTo>
                  <a:pt x="194348" y="272803"/>
                </a:lnTo>
                <a:lnTo>
                  <a:pt x="245931" y="281564"/>
                </a:lnTo>
                <a:lnTo>
                  <a:pt x="301242" y="287038"/>
                </a:lnTo>
                <a:lnTo>
                  <a:pt x="359542" y="288929"/>
                </a:lnTo>
                <a:lnTo>
                  <a:pt x="389040" y="288450"/>
                </a:lnTo>
                <a:lnTo>
                  <a:pt x="445973" y="284730"/>
                </a:lnTo>
                <a:lnTo>
                  <a:pt x="499540" y="277575"/>
                </a:lnTo>
                <a:lnTo>
                  <a:pt x="548998" y="267283"/>
                </a:lnTo>
                <a:lnTo>
                  <a:pt x="593608" y="254152"/>
                </a:lnTo>
                <a:lnTo>
                  <a:pt x="632628" y="238479"/>
                </a:lnTo>
                <a:lnTo>
                  <a:pt x="679061" y="210853"/>
                </a:lnTo>
                <a:lnTo>
                  <a:pt x="708753" y="179183"/>
                </a:lnTo>
                <a:lnTo>
                  <a:pt x="719206" y="144472"/>
                </a:lnTo>
                <a:lnTo>
                  <a:pt x="718013" y="132622"/>
                </a:lnTo>
                <a:lnTo>
                  <a:pt x="690942" y="88234"/>
                </a:lnTo>
                <a:lnTo>
                  <a:pt x="649812" y="59145"/>
                </a:lnTo>
                <a:lnTo>
                  <a:pt x="613863" y="42312"/>
                </a:lnTo>
                <a:lnTo>
                  <a:pt x="571955" y="27872"/>
                </a:lnTo>
                <a:lnTo>
                  <a:pt x="524828" y="16124"/>
                </a:lnTo>
                <a:lnTo>
                  <a:pt x="473224" y="7364"/>
                </a:lnTo>
                <a:lnTo>
                  <a:pt x="417881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26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305801" y="6388452"/>
            <a:ext cx="775202" cy="317148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37" y="98805"/>
                </a:lnTo>
                <a:lnTo>
                  <a:pt x="53887" y="68367"/>
                </a:lnTo>
                <a:lnTo>
                  <a:pt x="105338" y="42312"/>
                </a:lnTo>
                <a:lnTo>
                  <a:pt x="147237" y="27872"/>
                </a:lnTo>
                <a:lnTo>
                  <a:pt x="194348" y="16124"/>
                </a:lnTo>
                <a:lnTo>
                  <a:pt x="245931" y="7364"/>
                </a:lnTo>
                <a:lnTo>
                  <a:pt x="301242" y="1890"/>
                </a:lnTo>
                <a:lnTo>
                  <a:pt x="359542" y="0"/>
                </a:lnTo>
                <a:lnTo>
                  <a:pt x="389040" y="478"/>
                </a:lnTo>
                <a:lnTo>
                  <a:pt x="445973" y="4198"/>
                </a:lnTo>
                <a:lnTo>
                  <a:pt x="499540" y="11352"/>
                </a:lnTo>
                <a:lnTo>
                  <a:pt x="548998" y="21643"/>
                </a:lnTo>
                <a:lnTo>
                  <a:pt x="593608" y="34774"/>
                </a:lnTo>
                <a:lnTo>
                  <a:pt x="632628" y="50448"/>
                </a:lnTo>
                <a:lnTo>
                  <a:pt x="679061" y="78075"/>
                </a:lnTo>
                <a:lnTo>
                  <a:pt x="708753" y="109751"/>
                </a:lnTo>
                <a:lnTo>
                  <a:pt x="719206" y="144472"/>
                </a:lnTo>
                <a:lnTo>
                  <a:pt x="718013" y="156318"/>
                </a:lnTo>
                <a:lnTo>
                  <a:pt x="690942" y="200696"/>
                </a:lnTo>
                <a:lnTo>
                  <a:pt x="649812" y="229782"/>
                </a:lnTo>
                <a:lnTo>
                  <a:pt x="613863" y="246614"/>
                </a:lnTo>
                <a:lnTo>
                  <a:pt x="571955" y="261054"/>
                </a:lnTo>
                <a:lnTo>
                  <a:pt x="524828" y="272803"/>
                </a:lnTo>
                <a:lnTo>
                  <a:pt x="473224" y="281564"/>
                </a:lnTo>
                <a:lnTo>
                  <a:pt x="417881" y="287038"/>
                </a:lnTo>
                <a:lnTo>
                  <a:pt x="359542" y="288929"/>
                </a:lnTo>
                <a:lnTo>
                  <a:pt x="330065" y="288450"/>
                </a:lnTo>
                <a:lnTo>
                  <a:pt x="273167" y="284730"/>
                </a:lnTo>
                <a:lnTo>
                  <a:pt x="219627" y="277575"/>
                </a:lnTo>
                <a:lnTo>
                  <a:pt x="170187" y="267283"/>
                </a:lnTo>
                <a:lnTo>
                  <a:pt x="125590" y="254152"/>
                </a:lnTo>
                <a:lnTo>
                  <a:pt x="86576" y="238479"/>
                </a:lnTo>
                <a:lnTo>
                  <a:pt x="40147" y="210853"/>
                </a:lnTo>
                <a:lnTo>
                  <a:pt x="10454" y="179183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230741" y="6447387"/>
            <a:ext cx="311340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24200" y="5257800"/>
            <a:ext cx="5554665" cy="2210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расходы по муниципальной программе:</a:t>
            </a:r>
          </a:p>
          <a:p>
            <a:pPr algn="ctr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На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2026 год—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93,9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млн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руб.</a:t>
            </a:r>
          </a:p>
          <a:p>
            <a:pPr algn="ctr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На 20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год—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811,0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млн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руб.</a:t>
            </a:r>
          </a:p>
          <a:p>
            <a:pPr algn="ctr">
              <a:spcAft>
                <a:spcPts val="10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На 2028 год—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829,1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млн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руб.</a:t>
            </a:r>
          </a:p>
          <a:p>
            <a:pPr algn="ctr">
              <a:spcAft>
                <a:spcPts val="100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object 9"/>
          <p:cNvSpPr/>
          <p:nvPr/>
        </p:nvSpPr>
        <p:spPr>
          <a:xfrm>
            <a:off x="228600" y="139324"/>
            <a:ext cx="8700515" cy="82689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"Развитие образования в Починковском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униципальном округе "</a:t>
            </a:r>
            <a:endParaRPr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90" y="4846482"/>
            <a:ext cx="2676533" cy="1739404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 descr="http://lt.ucoz.net/i.jp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3839">
            <a:off x="548219" y="3196760"/>
            <a:ext cx="2878141" cy="1776217"/>
          </a:xfrm>
          <a:prstGeom prst="rect">
            <a:avLst/>
          </a:prstGeom>
          <a:solidFill>
            <a:srgbClr val="FFFF00"/>
          </a:solidFill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47" y="1129130"/>
            <a:ext cx="2677333" cy="2019697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29423794"/>
      </p:ext>
    </p:extLst>
  </p:cSld>
  <p:clrMapOvr>
    <a:masterClrMapping/>
  </p:clrMapOvr>
  <p:transition advTm="7656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8344905" y="6491727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1"/>
                </a:lnTo>
                <a:lnTo>
                  <a:pt x="245884" y="7365"/>
                </a:lnTo>
                <a:lnTo>
                  <a:pt x="194294" y="16126"/>
                </a:lnTo>
                <a:lnTo>
                  <a:pt x="147184" y="27875"/>
                </a:lnTo>
                <a:lnTo>
                  <a:pt x="105293" y="42316"/>
                </a:lnTo>
                <a:lnTo>
                  <a:pt x="69359" y="59150"/>
                </a:lnTo>
                <a:lnTo>
                  <a:pt x="28249" y="88238"/>
                </a:lnTo>
                <a:lnTo>
                  <a:pt x="4704" y="121037"/>
                </a:lnTo>
                <a:lnTo>
                  <a:pt x="0" y="144470"/>
                </a:lnTo>
                <a:lnTo>
                  <a:pt x="1191" y="156320"/>
                </a:lnTo>
                <a:lnTo>
                  <a:pt x="28249" y="200706"/>
                </a:lnTo>
                <a:lnTo>
                  <a:pt x="69359" y="229791"/>
                </a:lnTo>
                <a:lnTo>
                  <a:pt x="105293" y="246623"/>
                </a:lnTo>
                <a:lnTo>
                  <a:pt x="147184" y="261060"/>
                </a:lnTo>
                <a:lnTo>
                  <a:pt x="194294" y="272807"/>
                </a:lnTo>
                <a:lnTo>
                  <a:pt x="245884" y="281565"/>
                </a:lnTo>
                <a:lnTo>
                  <a:pt x="301213" y="287038"/>
                </a:lnTo>
                <a:lnTo>
                  <a:pt x="359542" y="288929"/>
                </a:lnTo>
                <a:lnTo>
                  <a:pt x="389039" y="288450"/>
                </a:lnTo>
                <a:lnTo>
                  <a:pt x="445966" y="284731"/>
                </a:lnTo>
                <a:lnTo>
                  <a:pt x="499520" y="277578"/>
                </a:lnTo>
                <a:lnTo>
                  <a:pt x="548963" y="267289"/>
                </a:lnTo>
                <a:lnTo>
                  <a:pt x="593556" y="254159"/>
                </a:lnTo>
                <a:lnTo>
                  <a:pt x="632558" y="238488"/>
                </a:lnTo>
                <a:lnTo>
                  <a:pt x="678965" y="210863"/>
                </a:lnTo>
                <a:lnTo>
                  <a:pt x="708638" y="179190"/>
                </a:lnTo>
                <a:lnTo>
                  <a:pt x="719084" y="144470"/>
                </a:lnTo>
                <a:lnTo>
                  <a:pt x="717892" y="132622"/>
                </a:lnTo>
                <a:lnTo>
                  <a:pt x="690839" y="88238"/>
                </a:lnTo>
                <a:lnTo>
                  <a:pt x="649733" y="59150"/>
                </a:lnTo>
                <a:lnTo>
                  <a:pt x="613802" y="42316"/>
                </a:lnTo>
                <a:lnTo>
                  <a:pt x="571912" y="27875"/>
                </a:lnTo>
                <a:lnTo>
                  <a:pt x="524802" y="16126"/>
                </a:lnTo>
                <a:lnTo>
                  <a:pt x="473211" y="7365"/>
                </a:lnTo>
                <a:lnTo>
                  <a:pt x="417878" y="1891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27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344905" y="6491727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0"/>
                </a:moveTo>
                <a:lnTo>
                  <a:pt x="18326" y="98808"/>
                </a:lnTo>
                <a:lnTo>
                  <a:pt x="53858" y="68371"/>
                </a:lnTo>
                <a:lnTo>
                  <a:pt x="105293" y="42316"/>
                </a:lnTo>
                <a:lnTo>
                  <a:pt x="147184" y="27875"/>
                </a:lnTo>
                <a:lnTo>
                  <a:pt x="194294" y="16126"/>
                </a:lnTo>
                <a:lnTo>
                  <a:pt x="245884" y="7365"/>
                </a:lnTo>
                <a:lnTo>
                  <a:pt x="301213" y="1891"/>
                </a:lnTo>
                <a:lnTo>
                  <a:pt x="359542" y="0"/>
                </a:lnTo>
                <a:lnTo>
                  <a:pt x="389039" y="478"/>
                </a:lnTo>
                <a:lnTo>
                  <a:pt x="445966" y="4198"/>
                </a:lnTo>
                <a:lnTo>
                  <a:pt x="499520" y="11353"/>
                </a:lnTo>
                <a:lnTo>
                  <a:pt x="548963" y="21646"/>
                </a:lnTo>
                <a:lnTo>
                  <a:pt x="593556" y="34778"/>
                </a:lnTo>
                <a:lnTo>
                  <a:pt x="632558" y="50452"/>
                </a:lnTo>
                <a:lnTo>
                  <a:pt x="678965" y="78080"/>
                </a:lnTo>
                <a:lnTo>
                  <a:pt x="708638" y="109754"/>
                </a:lnTo>
                <a:lnTo>
                  <a:pt x="719084" y="144470"/>
                </a:lnTo>
                <a:lnTo>
                  <a:pt x="717892" y="156320"/>
                </a:lnTo>
                <a:lnTo>
                  <a:pt x="690839" y="200706"/>
                </a:lnTo>
                <a:lnTo>
                  <a:pt x="649733" y="229791"/>
                </a:lnTo>
                <a:lnTo>
                  <a:pt x="613802" y="246623"/>
                </a:lnTo>
                <a:lnTo>
                  <a:pt x="571912" y="261060"/>
                </a:lnTo>
                <a:lnTo>
                  <a:pt x="524802" y="272807"/>
                </a:lnTo>
                <a:lnTo>
                  <a:pt x="473211" y="281565"/>
                </a:lnTo>
                <a:lnTo>
                  <a:pt x="417878" y="287038"/>
                </a:lnTo>
                <a:lnTo>
                  <a:pt x="359542" y="288929"/>
                </a:lnTo>
                <a:lnTo>
                  <a:pt x="330048" y="288450"/>
                </a:lnTo>
                <a:lnTo>
                  <a:pt x="273127" y="284731"/>
                </a:lnTo>
                <a:lnTo>
                  <a:pt x="219576" y="277578"/>
                </a:lnTo>
                <a:lnTo>
                  <a:pt x="170133" y="267289"/>
                </a:lnTo>
                <a:lnTo>
                  <a:pt x="125540" y="254159"/>
                </a:lnTo>
                <a:lnTo>
                  <a:pt x="86535" y="238488"/>
                </a:lnTo>
                <a:lnTo>
                  <a:pt x="40124" y="210863"/>
                </a:lnTo>
                <a:lnTo>
                  <a:pt x="10447" y="179190"/>
                </a:lnTo>
                <a:lnTo>
                  <a:pt x="0" y="144470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0" y="1503064"/>
            <a:ext cx="3048000" cy="1441581"/>
          </a:xfrm>
          <a:custGeom>
            <a:avLst/>
            <a:gdLst/>
            <a:ahLst/>
            <a:cxnLst/>
            <a:rect l="l" t="t" r="r" b="b"/>
            <a:pathLst>
              <a:path w="5705475" h="1165860">
                <a:moveTo>
                  <a:pt x="5122339" y="0"/>
                </a:moveTo>
                <a:lnTo>
                  <a:pt x="0" y="0"/>
                </a:lnTo>
                <a:lnTo>
                  <a:pt x="582883" y="582777"/>
                </a:lnTo>
                <a:lnTo>
                  <a:pt x="0" y="1165707"/>
                </a:lnTo>
                <a:lnTo>
                  <a:pt x="5122339" y="1165707"/>
                </a:lnTo>
                <a:lnTo>
                  <a:pt x="5705147" y="582777"/>
                </a:lnTo>
                <a:lnTo>
                  <a:pt x="5122339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3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бюджетных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116,7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47821" y="227507"/>
            <a:ext cx="8048356" cy="3058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846856"/>
              </p:ext>
            </p:extLst>
          </p:nvPr>
        </p:nvGraphicFramePr>
        <p:xfrm>
          <a:off x="547820" y="3625608"/>
          <a:ext cx="8138979" cy="19369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27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2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7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27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783">
                  <a:extLst>
                    <a:ext uri="{9D8B030D-6E8A-4147-A177-3AD203B41FA5}">
                      <a16:colId xmlns:a16="http://schemas.microsoft.com/office/drawing/2014/main" val="1914646182"/>
                    </a:ext>
                  </a:extLst>
                </a:gridCol>
              </a:tblGrid>
              <a:tr h="670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индикатора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измерения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2027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2028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9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Прирост посещений общедоступных (публичных) библиотек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indent="247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indent="247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indent="247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150,9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Прирост участников клубных формирований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4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Прирост посещений музеев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534682" y="5753321"/>
            <a:ext cx="76880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Всего расходов на муниципальную программу 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2026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году –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82,1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млн.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рублей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6" name="object 5"/>
          <p:cNvSpPr/>
          <p:nvPr/>
        </p:nvSpPr>
        <p:spPr>
          <a:xfrm>
            <a:off x="2832104" y="743193"/>
            <a:ext cx="5474970" cy="775970"/>
          </a:xfrm>
          <a:custGeom>
            <a:avLst/>
            <a:gdLst/>
            <a:ahLst/>
            <a:cxnLst/>
            <a:rect l="l" t="t" r="r" b="b"/>
            <a:pathLst>
              <a:path w="5474970" h="775969">
                <a:moveTo>
                  <a:pt x="0" y="78242"/>
                </a:moveTo>
                <a:lnTo>
                  <a:pt x="19168" y="73792"/>
                </a:lnTo>
                <a:lnTo>
                  <a:pt x="76580" y="62605"/>
                </a:lnTo>
                <a:lnTo>
                  <a:pt x="174497" y="47000"/>
                </a:lnTo>
                <a:lnTo>
                  <a:pt x="238390" y="37978"/>
                </a:lnTo>
                <a:lnTo>
                  <a:pt x="312913" y="29077"/>
                </a:lnTo>
                <a:lnTo>
                  <a:pt x="395849" y="22372"/>
                </a:lnTo>
                <a:lnTo>
                  <a:pt x="491739" y="15636"/>
                </a:lnTo>
                <a:lnTo>
                  <a:pt x="596012" y="9022"/>
                </a:lnTo>
                <a:lnTo>
                  <a:pt x="713116" y="4450"/>
                </a:lnTo>
                <a:lnTo>
                  <a:pt x="840857" y="2285"/>
                </a:lnTo>
                <a:lnTo>
                  <a:pt x="979176" y="0"/>
                </a:lnTo>
                <a:lnTo>
                  <a:pt x="1128131" y="2285"/>
                </a:lnTo>
                <a:lnTo>
                  <a:pt x="1287786" y="6736"/>
                </a:lnTo>
                <a:lnTo>
                  <a:pt x="1460241" y="15636"/>
                </a:lnTo>
                <a:lnTo>
                  <a:pt x="1643365" y="26791"/>
                </a:lnTo>
                <a:lnTo>
                  <a:pt x="1837066" y="44714"/>
                </a:lnTo>
                <a:lnTo>
                  <a:pt x="2043568" y="64769"/>
                </a:lnTo>
                <a:lnTo>
                  <a:pt x="2262749" y="89428"/>
                </a:lnTo>
                <a:lnTo>
                  <a:pt x="2492629" y="118506"/>
                </a:lnTo>
                <a:lnTo>
                  <a:pt x="2735311" y="154198"/>
                </a:lnTo>
                <a:lnTo>
                  <a:pt x="2988691" y="194431"/>
                </a:lnTo>
                <a:lnTo>
                  <a:pt x="3254751" y="241310"/>
                </a:lnTo>
                <a:lnTo>
                  <a:pt x="3533643" y="297179"/>
                </a:lnTo>
                <a:lnTo>
                  <a:pt x="3825246" y="357499"/>
                </a:lnTo>
                <a:lnTo>
                  <a:pt x="4129649" y="424555"/>
                </a:lnTo>
                <a:lnTo>
                  <a:pt x="4446763" y="500512"/>
                </a:lnTo>
                <a:lnTo>
                  <a:pt x="4776709" y="583204"/>
                </a:lnTo>
                <a:lnTo>
                  <a:pt x="5119487" y="674766"/>
                </a:lnTo>
                <a:lnTo>
                  <a:pt x="5474975" y="77535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6"/>
          <p:cNvSpPr/>
          <p:nvPr/>
        </p:nvSpPr>
        <p:spPr>
          <a:xfrm>
            <a:off x="5616457" y="729874"/>
            <a:ext cx="3312160" cy="652780"/>
          </a:xfrm>
          <a:custGeom>
            <a:avLst/>
            <a:gdLst/>
            <a:ahLst/>
            <a:cxnLst/>
            <a:rect l="l" t="t" r="r" b="b"/>
            <a:pathLst>
              <a:path w="3312159" h="652780">
                <a:moveTo>
                  <a:pt x="0" y="652393"/>
                </a:moveTo>
                <a:lnTo>
                  <a:pt x="95737" y="625480"/>
                </a:lnTo>
                <a:lnTo>
                  <a:pt x="357621" y="556259"/>
                </a:lnTo>
                <a:lnTo>
                  <a:pt x="538459" y="509381"/>
                </a:lnTo>
                <a:lnTo>
                  <a:pt x="747125" y="457961"/>
                </a:lnTo>
                <a:lnTo>
                  <a:pt x="979169" y="402061"/>
                </a:lnTo>
                <a:lnTo>
                  <a:pt x="1228222" y="341741"/>
                </a:lnTo>
                <a:lnTo>
                  <a:pt x="1492117" y="283707"/>
                </a:lnTo>
                <a:lnTo>
                  <a:pt x="1762505" y="225551"/>
                </a:lnTo>
                <a:lnTo>
                  <a:pt x="2039233" y="171937"/>
                </a:lnTo>
                <a:lnTo>
                  <a:pt x="2313797" y="120639"/>
                </a:lnTo>
                <a:lnTo>
                  <a:pt x="2450073" y="98297"/>
                </a:lnTo>
                <a:lnTo>
                  <a:pt x="2582021" y="75925"/>
                </a:lnTo>
                <a:lnTo>
                  <a:pt x="2713969" y="58033"/>
                </a:lnTo>
                <a:lnTo>
                  <a:pt x="2841741" y="40111"/>
                </a:lnTo>
                <a:lnTo>
                  <a:pt x="2967349" y="26791"/>
                </a:lnTo>
                <a:lnTo>
                  <a:pt x="3086587" y="15605"/>
                </a:lnTo>
                <a:lnTo>
                  <a:pt x="3201527" y="6583"/>
                </a:lnTo>
                <a:lnTo>
                  <a:pt x="3312139" y="0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9"/>
          <p:cNvSpPr/>
          <p:nvPr/>
        </p:nvSpPr>
        <p:spPr>
          <a:xfrm>
            <a:off x="228600" y="76200"/>
            <a:ext cx="8700515" cy="76200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"Развитие культуры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Починковского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"</a:t>
            </a:r>
            <a:endParaRPr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bject 17"/>
          <p:cNvSpPr txBox="1"/>
          <p:nvPr/>
        </p:nvSpPr>
        <p:spPr>
          <a:xfrm>
            <a:off x="901093" y="397985"/>
            <a:ext cx="736219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084705" algn="l"/>
              </a:tabLst>
            </a:pP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54" y="1131178"/>
            <a:ext cx="2769443" cy="2457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913" y="1081528"/>
            <a:ext cx="2875685" cy="2353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438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/>
          <p:nvPr/>
        </p:nvSpPr>
        <p:spPr>
          <a:xfrm>
            <a:off x="304800" y="329184"/>
            <a:ext cx="8302751" cy="7269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81584"/>
            <a:ext cx="8302751" cy="966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ru-RU" dirty="0"/>
          </a:p>
        </p:txBody>
      </p:sp>
      <p:sp>
        <p:nvSpPr>
          <p:cNvPr id="4" name="object 2"/>
          <p:cNvSpPr/>
          <p:nvPr/>
        </p:nvSpPr>
        <p:spPr>
          <a:xfrm>
            <a:off x="304800" y="329183"/>
            <a:ext cx="8534400" cy="1042417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600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"Развитие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агропромышленного комплекса Починковского муниципального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области"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799" y="1295400"/>
            <a:ext cx="397514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Утверждена: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Администрации Починковского муниципального района 03.10.2014 года №794 "Об утверждении муниципальной  программы "Развитие агропромышленного комплекса  Починковского  муниципального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Нижегородской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области".</a:t>
            </a:r>
            <a:r>
              <a:rPr lang="ru-RU" sz="1400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657600"/>
            <a:ext cx="8305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05400" y="1371601"/>
            <a:ext cx="3505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производственно-финансовой деятельности организаций агропромышленного комплекса, создание условий для устойчивого развития сельских территорий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023249"/>
              </p:ext>
            </p:extLst>
          </p:nvPr>
        </p:nvGraphicFramePr>
        <p:xfrm>
          <a:off x="457199" y="3352801"/>
          <a:ext cx="4953001" cy="3035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1723">
                <a:tc>
                  <a:txBody>
                    <a:bodyPr/>
                    <a:lstStyle/>
                    <a:p>
                      <a:pPr algn="ctr"/>
                      <a:endParaRPr lang="ru-RU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Расходы 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</a:rPr>
                        <a:t>на реализацию муниципальной программы, млн.рублей</a:t>
                      </a:r>
                      <a:endParaRPr sz="11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г</a:t>
                      </a:r>
                      <a:endParaRPr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3920">
                <a:tc>
                  <a:txBody>
                    <a:bodyPr/>
                    <a:lstStyle/>
                    <a:p>
                      <a:pPr marL="62230" marR="55244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Подпрограмма «Развитие сельского хозяйства, пищевой и перерабатывающей промышленности Починковского муниципального района Нижегородской области" </a:t>
                      </a:r>
                      <a:endParaRPr sz="11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908,4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950,3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9837">
                <a:tc>
                  <a:txBody>
                    <a:bodyPr/>
                    <a:lstStyle/>
                    <a:p>
                      <a:pPr marL="6223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Подпрограмма "Обеспечение реализации Муниципальной программы"</a:t>
                      </a:r>
                      <a:endParaRPr sz="11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9086,8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9086,8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9086,8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0170">
                <a:tc>
                  <a:txBody>
                    <a:bodyPr/>
                    <a:lstStyle/>
                    <a:p>
                      <a:pPr marL="6223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223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реализацию программы</a:t>
                      </a:r>
                      <a:endParaRPr sz="11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9995,2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9995,2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10037,1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1" y="4271122"/>
            <a:ext cx="2743200" cy="1892886"/>
          </a:xfrm>
          <a:prstGeom prst="rect">
            <a:avLst/>
          </a:prstGeom>
          <a:ln w="1270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object 19"/>
          <p:cNvSpPr/>
          <p:nvPr/>
        </p:nvSpPr>
        <p:spPr>
          <a:xfrm>
            <a:off x="8361547" y="6388452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42" y="1890"/>
                </a:lnTo>
                <a:lnTo>
                  <a:pt x="245931" y="7364"/>
                </a:lnTo>
                <a:lnTo>
                  <a:pt x="194348" y="16124"/>
                </a:lnTo>
                <a:lnTo>
                  <a:pt x="147237" y="27872"/>
                </a:lnTo>
                <a:lnTo>
                  <a:pt x="105338" y="42312"/>
                </a:lnTo>
                <a:lnTo>
                  <a:pt x="69394" y="59145"/>
                </a:lnTo>
                <a:lnTo>
                  <a:pt x="28266" y="88234"/>
                </a:lnTo>
                <a:lnTo>
                  <a:pt x="4708" y="121036"/>
                </a:lnTo>
                <a:lnTo>
                  <a:pt x="0" y="144472"/>
                </a:lnTo>
                <a:lnTo>
                  <a:pt x="1192" y="156318"/>
                </a:lnTo>
                <a:lnTo>
                  <a:pt x="28266" y="200696"/>
                </a:lnTo>
                <a:lnTo>
                  <a:pt x="69394" y="229782"/>
                </a:lnTo>
                <a:lnTo>
                  <a:pt x="105338" y="246614"/>
                </a:lnTo>
                <a:lnTo>
                  <a:pt x="147237" y="261054"/>
                </a:lnTo>
                <a:lnTo>
                  <a:pt x="194348" y="272803"/>
                </a:lnTo>
                <a:lnTo>
                  <a:pt x="245931" y="281564"/>
                </a:lnTo>
                <a:lnTo>
                  <a:pt x="301242" y="287038"/>
                </a:lnTo>
                <a:lnTo>
                  <a:pt x="359542" y="288929"/>
                </a:lnTo>
                <a:lnTo>
                  <a:pt x="389040" y="288450"/>
                </a:lnTo>
                <a:lnTo>
                  <a:pt x="445973" y="284730"/>
                </a:lnTo>
                <a:lnTo>
                  <a:pt x="499540" y="277575"/>
                </a:lnTo>
                <a:lnTo>
                  <a:pt x="548998" y="267283"/>
                </a:lnTo>
                <a:lnTo>
                  <a:pt x="593608" y="254152"/>
                </a:lnTo>
                <a:lnTo>
                  <a:pt x="632628" y="238479"/>
                </a:lnTo>
                <a:lnTo>
                  <a:pt x="679061" y="210853"/>
                </a:lnTo>
                <a:lnTo>
                  <a:pt x="708753" y="179183"/>
                </a:lnTo>
                <a:lnTo>
                  <a:pt x="719206" y="144472"/>
                </a:lnTo>
                <a:lnTo>
                  <a:pt x="718013" y="132622"/>
                </a:lnTo>
                <a:lnTo>
                  <a:pt x="690942" y="88234"/>
                </a:lnTo>
                <a:lnTo>
                  <a:pt x="649812" y="59145"/>
                </a:lnTo>
                <a:lnTo>
                  <a:pt x="613863" y="42312"/>
                </a:lnTo>
                <a:lnTo>
                  <a:pt x="571955" y="27872"/>
                </a:lnTo>
                <a:lnTo>
                  <a:pt x="524828" y="16124"/>
                </a:lnTo>
                <a:lnTo>
                  <a:pt x="473224" y="7364"/>
                </a:lnTo>
                <a:lnTo>
                  <a:pt x="417881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pPr marL="128905">
              <a:lnSpc>
                <a:spcPct val="100000"/>
              </a:lnSpc>
            </a:pPr>
            <a:r>
              <a:rPr lang="ru-RU" sz="1600" b="1" spc="-15" dirty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</a:t>
            </a:r>
            <a:r>
              <a:rPr lang="ru-RU" sz="1600" b="1" spc="-15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28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36" y="2693553"/>
            <a:ext cx="2727962" cy="1704976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6156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474661"/>
              </p:ext>
            </p:extLst>
          </p:nvPr>
        </p:nvGraphicFramePr>
        <p:xfrm>
          <a:off x="304800" y="1981200"/>
          <a:ext cx="8534400" cy="2903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1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0500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 муниципального долга на 1 января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 (тыс. руб.)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 муниципального долга на 1 января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 муниципального долга на 1 января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2028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 муниципального долга на 1 </a:t>
                      </a:r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 </a:t>
                      </a:r>
                      <a:r>
                        <a:rPr lang="ru-RU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2029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483">
                <a:tc>
                  <a:txBody>
                    <a:bodyPr/>
                    <a:lstStyle/>
                    <a:p>
                      <a:r>
                        <a:rPr lang="ru-RU" sz="1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долг, всего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object 19"/>
          <p:cNvSpPr/>
          <p:nvPr/>
        </p:nvSpPr>
        <p:spPr>
          <a:xfrm>
            <a:off x="8001000" y="6324600"/>
            <a:ext cx="914399" cy="352777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42" y="1890"/>
                </a:lnTo>
                <a:lnTo>
                  <a:pt x="245931" y="7364"/>
                </a:lnTo>
                <a:lnTo>
                  <a:pt x="194348" y="16124"/>
                </a:lnTo>
                <a:lnTo>
                  <a:pt x="147237" y="27872"/>
                </a:lnTo>
                <a:lnTo>
                  <a:pt x="105338" y="42312"/>
                </a:lnTo>
                <a:lnTo>
                  <a:pt x="69394" y="59145"/>
                </a:lnTo>
                <a:lnTo>
                  <a:pt x="28266" y="88234"/>
                </a:lnTo>
                <a:lnTo>
                  <a:pt x="4708" y="121036"/>
                </a:lnTo>
                <a:lnTo>
                  <a:pt x="0" y="144472"/>
                </a:lnTo>
                <a:lnTo>
                  <a:pt x="1192" y="156318"/>
                </a:lnTo>
                <a:lnTo>
                  <a:pt x="28266" y="200696"/>
                </a:lnTo>
                <a:lnTo>
                  <a:pt x="69394" y="229782"/>
                </a:lnTo>
                <a:lnTo>
                  <a:pt x="105338" y="246614"/>
                </a:lnTo>
                <a:lnTo>
                  <a:pt x="147237" y="261054"/>
                </a:lnTo>
                <a:lnTo>
                  <a:pt x="194348" y="272803"/>
                </a:lnTo>
                <a:lnTo>
                  <a:pt x="245931" y="281564"/>
                </a:lnTo>
                <a:lnTo>
                  <a:pt x="301242" y="287038"/>
                </a:lnTo>
                <a:lnTo>
                  <a:pt x="359542" y="288929"/>
                </a:lnTo>
                <a:lnTo>
                  <a:pt x="389040" y="288450"/>
                </a:lnTo>
                <a:lnTo>
                  <a:pt x="445973" y="284730"/>
                </a:lnTo>
                <a:lnTo>
                  <a:pt x="499540" y="277575"/>
                </a:lnTo>
                <a:lnTo>
                  <a:pt x="548998" y="267283"/>
                </a:lnTo>
                <a:lnTo>
                  <a:pt x="593608" y="254152"/>
                </a:lnTo>
                <a:lnTo>
                  <a:pt x="632628" y="238479"/>
                </a:lnTo>
                <a:lnTo>
                  <a:pt x="679061" y="210853"/>
                </a:lnTo>
                <a:lnTo>
                  <a:pt x="708753" y="179183"/>
                </a:lnTo>
                <a:lnTo>
                  <a:pt x="719206" y="144472"/>
                </a:lnTo>
                <a:lnTo>
                  <a:pt x="718013" y="132622"/>
                </a:lnTo>
                <a:lnTo>
                  <a:pt x="690942" y="88234"/>
                </a:lnTo>
                <a:lnTo>
                  <a:pt x="649812" y="59145"/>
                </a:lnTo>
                <a:lnTo>
                  <a:pt x="613863" y="42312"/>
                </a:lnTo>
                <a:lnTo>
                  <a:pt x="571955" y="27872"/>
                </a:lnTo>
                <a:lnTo>
                  <a:pt x="524828" y="16124"/>
                </a:lnTo>
                <a:lnTo>
                  <a:pt x="473224" y="7364"/>
                </a:lnTo>
                <a:lnTo>
                  <a:pt x="417881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tx2"/>
            </a:solidFill>
          </a:ln>
        </p:spPr>
        <p:txBody>
          <a:bodyPr wrap="square" lIns="0" tIns="0" rIns="0" bIns="0" rtlCol="0"/>
          <a:lstStyle/>
          <a:p>
            <a:pPr marL="128905"/>
            <a:r>
              <a:rPr lang="ru-RU" b="1" spc="-15" dirty="0">
                <a:solidFill>
                  <a:schemeClr val="tx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</a:t>
            </a:r>
            <a:r>
              <a:rPr lang="ru-RU" sz="1600" b="1" spc="-15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29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28905">
              <a:lnSpc>
                <a:spcPct val="100000"/>
              </a:lnSpc>
            </a:pPr>
            <a:endParaRPr lang="ru-RU" b="1" spc="-15" dirty="0"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object 2"/>
          <p:cNvSpPr/>
          <p:nvPr/>
        </p:nvSpPr>
        <p:spPr>
          <a:xfrm>
            <a:off x="304800" y="329183"/>
            <a:ext cx="8534400" cy="1042417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1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Починковского муниципального округа за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2026-2028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016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9544" y="1122944"/>
            <a:ext cx="8172450" cy="1174115"/>
          </a:xfrm>
          <a:custGeom>
            <a:avLst/>
            <a:gdLst/>
            <a:ahLst/>
            <a:cxnLst/>
            <a:rect l="l" t="t" r="r" b="b"/>
            <a:pathLst>
              <a:path w="8172450" h="1174114">
                <a:moveTo>
                  <a:pt x="0" y="195559"/>
                </a:moveTo>
                <a:lnTo>
                  <a:pt x="5685" y="148539"/>
                </a:lnTo>
                <a:lnTo>
                  <a:pt x="21837" y="105654"/>
                </a:lnTo>
                <a:lnTo>
                  <a:pt x="47095" y="68259"/>
                </a:lnTo>
                <a:lnTo>
                  <a:pt x="80099" y="37709"/>
                </a:lnTo>
                <a:lnTo>
                  <a:pt x="119489" y="15357"/>
                </a:lnTo>
                <a:lnTo>
                  <a:pt x="163908" y="2557"/>
                </a:lnTo>
                <a:lnTo>
                  <a:pt x="195641" y="0"/>
                </a:lnTo>
                <a:lnTo>
                  <a:pt x="7976567" y="0"/>
                </a:lnTo>
                <a:lnTo>
                  <a:pt x="8023589" y="5679"/>
                </a:lnTo>
                <a:lnTo>
                  <a:pt x="8066478" y="21813"/>
                </a:lnTo>
                <a:lnTo>
                  <a:pt x="8103879" y="47048"/>
                </a:lnTo>
                <a:lnTo>
                  <a:pt x="8134437" y="80031"/>
                </a:lnTo>
                <a:lnTo>
                  <a:pt x="8156795" y="119406"/>
                </a:lnTo>
                <a:lnTo>
                  <a:pt x="8169598" y="163820"/>
                </a:lnTo>
                <a:lnTo>
                  <a:pt x="8172157" y="195559"/>
                </a:lnTo>
                <a:lnTo>
                  <a:pt x="8172157" y="978133"/>
                </a:lnTo>
                <a:lnTo>
                  <a:pt x="8166476" y="1025155"/>
                </a:lnTo>
                <a:lnTo>
                  <a:pt x="8150337" y="1068045"/>
                </a:lnTo>
                <a:lnTo>
                  <a:pt x="8125095" y="1105446"/>
                </a:lnTo>
                <a:lnTo>
                  <a:pt x="8092106" y="1136003"/>
                </a:lnTo>
                <a:lnTo>
                  <a:pt x="8052725" y="1158361"/>
                </a:lnTo>
                <a:lnTo>
                  <a:pt x="8008307" y="1171165"/>
                </a:lnTo>
                <a:lnTo>
                  <a:pt x="7976567" y="1173723"/>
                </a:lnTo>
                <a:lnTo>
                  <a:pt x="195641" y="1173723"/>
                </a:lnTo>
                <a:lnTo>
                  <a:pt x="148627" y="1168042"/>
                </a:lnTo>
                <a:lnTo>
                  <a:pt x="105733" y="1151903"/>
                </a:lnTo>
                <a:lnTo>
                  <a:pt x="68320" y="1126662"/>
                </a:lnTo>
                <a:lnTo>
                  <a:pt x="37747" y="1093672"/>
                </a:lnTo>
                <a:lnTo>
                  <a:pt x="15374" y="1054291"/>
                </a:lnTo>
                <a:lnTo>
                  <a:pt x="2560" y="1009874"/>
                </a:lnTo>
                <a:lnTo>
                  <a:pt x="0" y="978133"/>
                </a:lnTo>
                <a:lnTo>
                  <a:pt x="0" y="195559"/>
                </a:lnTo>
                <a:close/>
              </a:path>
            </a:pathLst>
          </a:custGeom>
          <a:ln w="25399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1" y="4765753"/>
            <a:ext cx="4038599" cy="17874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pPr lvl="0" algn="ctr"/>
            <a:endParaRPr lang="ru-RU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mbria"/>
            </a:endParaRPr>
          </a:p>
          <a:p>
            <a:pPr lvl="0" algn="ctr"/>
            <a:r>
              <a:rPr lang="ru-RU" sz="16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mbria"/>
              </a:rPr>
              <a:t> В случае превышения расходов над доходами образуется дефицит бюджета 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object 7"/>
          <p:cNvSpPr/>
          <p:nvPr/>
        </p:nvSpPr>
        <p:spPr>
          <a:xfrm>
            <a:off x="914400" y="224026"/>
            <a:ext cx="7620000" cy="842774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14400" y="175558"/>
            <a:ext cx="7620000" cy="81504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wrap="square" lIns="0" tIns="242835" rIns="0" bIns="0" rtlCol="0">
            <a:spAutoFit/>
          </a:bodyPr>
          <a:lstStyle/>
          <a:p>
            <a:pPr marL="2025650">
              <a:lnSpc>
                <a:spcPts val="478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бюджет?</a:t>
            </a:r>
            <a:endParaRPr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00600" y="4765753"/>
            <a:ext cx="3857632" cy="16358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pPr lvl="0" algn="ctr"/>
            <a:endParaRPr lang="ru-RU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mbria"/>
            </a:endParaRPr>
          </a:p>
          <a:p>
            <a:pPr lvl="0" algn="ctr"/>
            <a:r>
              <a:rPr lang="ru-RU" sz="16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mbria"/>
              </a:rPr>
              <a:t>В случае превышения доходов над расходами образуется профицит бюджета (можно накапливать резервы, погашать имеющиеся долги)</a:t>
            </a:r>
          </a:p>
        </p:txBody>
      </p:sp>
      <p:sp>
        <p:nvSpPr>
          <p:cNvPr id="19" name="object 19"/>
          <p:cNvSpPr/>
          <p:nvPr/>
        </p:nvSpPr>
        <p:spPr>
          <a:xfrm>
            <a:off x="8390015" y="6452435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11" y="0"/>
                </a:moveTo>
                <a:lnTo>
                  <a:pt x="301183" y="1891"/>
                </a:lnTo>
                <a:lnTo>
                  <a:pt x="245857" y="7365"/>
                </a:lnTo>
                <a:lnTo>
                  <a:pt x="194271" y="16126"/>
                </a:lnTo>
                <a:lnTo>
                  <a:pt x="147164" y="27875"/>
                </a:lnTo>
                <a:lnTo>
                  <a:pt x="105277" y="42315"/>
                </a:lnTo>
                <a:lnTo>
                  <a:pt x="69349" y="59148"/>
                </a:lnTo>
                <a:lnTo>
                  <a:pt x="28244" y="88234"/>
                </a:lnTo>
                <a:lnTo>
                  <a:pt x="4703" y="121030"/>
                </a:lnTo>
                <a:lnTo>
                  <a:pt x="0" y="144459"/>
                </a:lnTo>
                <a:lnTo>
                  <a:pt x="1191" y="156309"/>
                </a:lnTo>
                <a:lnTo>
                  <a:pt x="28244" y="200697"/>
                </a:lnTo>
                <a:lnTo>
                  <a:pt x="69349" y="229785"/>
                </a:lnTo>
                <a:lnTo>
                  <a:pt x="105277" y="246618"/>
                </a:lnTo>
                <a:lnTo>
                  <a:pt x="147164" y="261057"/>
                </a:lnTo>
                <a:lnTo>
                  <a:pt x="194271" y="272806"/>
                </a:lnTo>
                <a:lnTo>
                  <a:pt x="245857" y="281565"/>
                </a:lnTo>
                <a:lnTo>
                  <a:pt x="301183" y="287039"/>
                </a:lnTo>
                <a:lnTo>
                  <a:pt x="359511" y="288930"/>
                </a:lnTo>
                <a:lnTo>
                  <a:pt x="388992" y="288451"/>
                </a:lnTo>
                <a:lnTo>
                  <a:pt x="445896" y="284731"/>
                </a:lnTo>
                <a:lnTo>
                  <a:pt x="499439" y="277578"/>
                </a:lnTo>
                <a:lnTo>
                  <a:pt x="548879" y="267286"/>
                </a:lnTo>
                <a:lnTo>
                  <a:pt x="593475" y="254155"/>
                </a:lnTo>
                <a:lnTo>
                  <a:pt x="632487" y="238482"/>
                </a:lnTo>
                <a:lnTo>
                  <a:pt x="678912" y="210855"/>
                </a:lnTo>
                <a:lnTo>
                  <a:pt x="708601" y="179179"/>
                </a:lnTo>
                <a:lnTo>
                  <a:pt x="719053" y="144459"/>
                </a:lnTo>
                <a:lnTo>
                  <a:pt x="717861" y="132613"/>
                </a:lnTo>
                <a:lnTo>
                  <a:pt x="690791" y="88234"/>
                </a:lnTo>
                <a:lnTo>
                  <a:pt x="649667" y="59148"/>
                </a:lnTo>
                <a:lnTo>
                  <a:pt x="613726" y="42315"/>
                </a:lnTo>
                <a:lnTo>
                  <a:pt x="571829" y="27875"/>
                </a:lnTo>
                <a:lnTo>
                  <a:pt x="524718" y="16126"/>
                </a:lnTo>
                <a:lnTo>
                  <a:pt x="473134" y="7365"/>
                </a:lnTo>
                <a:lnTo>
                  <a:pt x="417818" y="1891"/>
                </a:lnTo>
                <a:lnTo>
                  <a:pt x="359511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390015" y="6452435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59"/>
                </a:moveTo>
                <a:lnTo>
                  <a:pt x="18322" y="98803"/>
                </a:lnTo>
                <a:lnTo>
                  <a:pt x="53849" y="68369"/>
                </a:lnTo>
                <a:lnTo>
                  <a:pt x="105277" y="42315"/>
                </a:lnTo>
                <a:lnTo>
                  <a:pt x="147164" y="27875"/>
                </a:lnTo>
                <a:lnTo>
                  <a:pt x="194271" y="16126"/>
                </a:lnTo>
                <a:lnTo>
                  <a:pt x="245857" y="7365"/>
                </a:lnTo>
                <a:lnTo>
                  <a:pt x="301183" y="1891"/>
                </a:lnTo>
                <a:lnTo>
                  <a:pt x="359511" y="0"/>
                </a:lnTo>
                <a:lnTo>
                  <a:pt x="388992" y="478"/>
                </a:lnTo>
                <a:lnTo>
                  <a:pt x="445896" y="4199"/>
                </a:lnTo>
                <a:lnTo>
                  <a:pt x="499439" y="11353"/>
                </a:lnTo>
                <a:lnTo>
                  <a:pt x="548879" y="21645"/>
                </a:lnTo>
                <a:lnTo>
                  <a:pt x="593475" y="34777"/>
                </a:lnTo>
                <a:lnTo>
                  <a:pt x="632487" y="50451"/>
                </a:lnTo>
                <a:lnTo>
                  <a:pt x="678912" y="78076"/>
                </a:lnTo>
                <a:lnTo>
                  <a:pt x="708601" y="109747"/>
                </a:lnTo>
                <a:lnTo>
                  <a:pt x="719053" y="144459"/>
                </a:lnTo>
                <a:lnTo>
                  <a:pt x="717861" y="156309"/>
                </a:lnTo>
                <a:lnTo>
                  <a:pt x="690791" y="200697"/>
                </a:lnTo>
                <a:lnTo>
                  <a:pt x="649667" y="229785"/>
                </a:lnTo>
                <a:lnTo>
                  <a:pt x="613726" y="246618"/>
                </a:lnTo>
                <a:lnTo>
                  <a:pt x="571829" y="261057"/>
                </a:lnTo>
                <a:lnTo>
                  <a:pt x="524718" y="272806"/>
                </a:lnTo>
                <a:lnTo>
                  <a:pt x="473134" y="281565"/>
                </a:lnTo>
                <a:lnTo>
                  <a:pt x="417818" y="287039"/>
                </a:lnTo>
                <a:lnTo>
                  <a:pt x="359511" y="288930"/>
                </a:lnTo>
                <a:lnTo>
                  <a:pt x="330018" y="288451"/>
                </a:lnTo>
                <a:lnTo>
                  <a:pt x="273098" y="284731"/>
                </a:lnTo>
                <a:lnTo>
                  <a:pt x="219550" y="277578"/>
                </a:lnTo>
                <a:lnTo>
                  <a:pt x="170111" y="267286"/>
                </a:lnTo>
                <a:lnTo>
                  <a:pt x="125522" y="254155"/>
                </a:lnTo>
                <a:lnTo>
                  <a:pt x="86522" y="238482"/>
                </a:lnTo>
                <a:lnTo>
                  <a:pt x="40117" y="210855"/>
                </a:lnTo>
                <a:lnTo>
                  <a:pt x="10445" y="179179"/>
                </a:lnTo>
                <a:lnTo>
                  <a:pt x="0" y="144459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Прямоугольник 27"/>
          <p:cNvSpPr/>
          <p:nvPr/>
        </p:nvSpPr>
        <p:spPr>
          <a:xfrm>
            <a:off x="522731" y="1122944"/>
            <a:ext cx="8135501" cy="122495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 задач и функций государства и местного самоуправления.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 округа это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доходов и расходов Починковского муниципального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Нижегородской области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80160" y="3942512"/>
            <a:ext cx="108204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61D28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12720" y="3899296"/>
            <a:ext cx="127204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61D28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266843" y="3988907"/>
            <a:ext cx="102906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61D28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929432" y="4127471"/>
            <a:ext cx="111248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61D28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9154" name="Picture 2" descr="https://ozakone.com/wp-content/uploads/2017/06/dengi-na-ves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300" y="2457038"/>
            <a:ext cx="3124200" cy="1468821"/>
          </a:xfrm>
          <a:prstGeom prst="rect">
            <a:avLst/>
          </a:prstGeom>
          <a:noFill/>
        </p:spPr>
      </p:pic>
      <p:pic>
        <p:nvPicPr>
          <p:cNvPr id="49156" name="Picture 4" descr="http://static8.depositphotos.com/1036174/843/i/950/depositphotos_8436852-Money-packs-on-a-golden-antique-scales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1116" y="2466650"/>
            <a:ext cx="3276600" cy="1524000"/>
          </a:xfrm>
          <a:prstGeom prst="rect">
            <a:avLst/>
          </a:prstGeom>
          <a:noFill/>
        </p:spPr>
      </p:pic>
    </p:spTree>
  </p:cSld>
  <p:clrMapOvr>
    <a:masterClrMapping/>
  </p:clrMapOvr>
  <p:transition advTm="2719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43840"/>
            <a:ext cx="8307324" cy="1043341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44905" y="6491727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1"/>
                </a:lnTo>
                <a:lnTo>
                  <a:pt x="245884" y="7365"/>
                </a:lnTo>
                <a:lnTo>
                  <a:pt x="194294" y="16126"/>
                </a:lnTo>
                <a:lnTo>
                  <a:pt x="147184" y="27875"/>
                </a:lnTo>
                <a:lnTo>
                  <a:pt x="105293" y="42316"/>
                </a:lnTo>
                <a:lnTo>
                  <a:pt x="69359" y="59150"/>
                </a:lnTo>
                <a:lnTo>
                  <a:pt x="28249" y="88238"/>
                </a:lnTo>
                <a:lnTo>
                  <a:pt x="4704" y="121037"/>
                </a:lnTo>
                <a:lnTo>
                  <a:pt x="0" y="144470"/>
                </a:lnTo>
                <a:lnTo>
                  <a:pt x="1191" y="156320"/>
                </a:lnTo>
                <a:lnTo>
                  <a:pt x="28249" y="200706"/>
                </a:lnTo>
                <a:lnTo>
                  <a:pt x="69359" y="229791"/>
                </a:lnTo>
                <a:lnTo>
                  <a:pt x="105293" y="246623"/>
                </a:lnTo>
                <a:lnTo>
                  <a:pt x="147184" y="261060"/>
                </a:lnTo>
                <a:lnTo>
                  <a:pt x="194294" y="272807"/>
                </a:lnTo>
                <a:lnTo>
                  <a:pt x="245884" y="281565"/>
                </a:lnTo>
                <a:lnTo>
                  <a:pt x="301213" y="287038"/>
                </a:lnTo>
                <a:lnTo>
                  <a:pt x="359542" y="288929"/>
                </a:lnTo>
                <a:lnTo>
                  <a:pt x="389039" y="288450"/>
                </a:lnTo>
                <a:lnTo>
                  <a:pt x="445966" y="284731"/>
                </a:lnTo>
                <a:lnTo>
                  <a:pt x="499520" y="277578"/>
                </a:lnTo>
                <a:lnTo>
                  <a:pt x="548963" y="267289"/>
                </a:lnTo>
                <a:lnTo>
                  <a:pt x="593556" y="254159"/>
                </a:lnTo>
                <a:lnTo>
                  <a:pt x="632558" y="238488"/>
                </a:lnTo>
                <a:lnTo>
                  <a:pt x="678965" y="210863"/>
                </a:lnTo>
                <a:lnTo>
                  <a:pt x="708638" y="179190"/>
                </a:lnTo>
                <a:lnTo>
                  <a:pt x="719084" y="144470"/>
                </a:lnTo>
                <a:lnTo>
                  <a:pt x="717892" y="132622"/>
                </a:lnTo>
                <a:lnTo>
                  <a:pt x="690839" y="88238"/>
                </a:lnTo>
                <a:lnTo>
                  <a:pt x="649733" y="59150"/>
                </a:lnTo>
                <a:lnTo>
                  <a:pt x="613802" y="42316"/>
                </a:lnTo>
                <a:lnTo>
                  <a:pt x="571912" y="27875"/>
                </a:lnTo>
                <a:lnTo>
                  <a:pt x="524802" y="16126"/>
                </a:lnTo>
                <a:lnTo>
                  <a:pt x="473211" y="7365"/>
                </a:lnTo>
                <a:lnTo>
                  <a:pt x="417878" y="1891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30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344905" y="6491727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0"/>
                </a:moveTo>
                <a:lnTo>
                  <a:pt x="18326" y="98808"/>
                </a:lnTo>
                <a:lnTo>
                  <a:pt x="53858" y="68371"/>
                </a:lnTo>
                <a:lnTo>
                  <a:pt x="105293" y="42316"/>
                </a:lnTo>
                <a:lnTo>
                  <a:pt x="147184" y="27875"/>
                </a:lnTo>
                <a:lnTo>
                  <a:pt x="194294" y="16126"/>
                </a:lnTo>
                <a:lnTo>
                  <a:pt x="245884" y="7365"/>
                </a:lnTo>
                <a:lnTo>
                  <a:pt x="301213" y="1891"/>
                </a:lnTo>
                <a:lnTo>
                  <a:pt x="359542" y="0"/>
                </a:lnTo>
                <a:lnTo>
                  <a:pt x="389039" y="478"/>
                </a:lnTo>
                <a:lnTo>
                  <a:pt x="445966" y="4198"/>
                </a:lnTo>
                <a:lnTo>
                  <a:pt x="499520" y="11353"/>
                </a:lnTo>
                <a:lnTo>
                  <a:pt x="548963" y="21646"/>
                </a:lnTo>
                <a:lnTo>
                  <a:pt x="593556" y="34778"/>
                </a:lnTo>
                <a:lnTo>
                  <a:pt x="632558" y="50452"/>
                </a:lnTo>
                <a:lnTo>
                  <a:pt x="678965" y="78080"/>
                </a:lnTo>
                <a:lnTo>
                  <a:pt x="708638" y="109754"/>
                </a:lnTo>
                <a:lnTo>
                  <a:pt x="719084" y="144470"/>
                </a:lnTo>
                <a:lnTo>
                  <a:pt x="717892" y="156320"/>
                </a:lnTo>
                <a:lnTo>
                  <a:pt x="690839" y="200706"/>
                </a:lnTo>
                <a:lnTo>
                  <a:pt x="649733" y="229791"/>
                </a:lnTo>
                <a:lnTo>
                  <a:pt x="613802" y="246623"/>
                </a:lnTo>
                <a:lnTo>
                  <a:pt x="571912" y="261060"/>
                </a:lnTo>
                <a:lnTo>
                  <a:pt x="524802" y="272807"/>
                </a:lnTo>
                <a:lnTo>
                  <a:pt x="473211" y="281565"/>
                </a:lnTo>
                <a:lnTo>
                  <a:pt x="417878" y="287038"/>
                </a:lnTo>
                <a:lnTo>
                  <a:pt x="359542" y="288929"/>
                </a:lnTo>
                <a:lnTo>
                  <a:pt x="330048" y="288450"/>
                </a:lnTo>
                <a:lnTo>
                  <a:pt x="273127" y="284731"/>
                </a:lnTo>
                <a:lnTo>
                  <a:pt x="219576" y="277578"/>
                </a:lnTo>
                <a:lnTo>
                  <a:pt x="170133" y="267289"/>
                </a:lnTo>
                <a:lnTo>
                  <a:pt x="125540" y="254159"/>
                </a:lnTo>
                <a:lnTo>
                  <a:pt x="86535" y="238488"/>
                </a:lnTo>
                <a:lnTo>
                  <a:pt x="40124" y="210863"/>
                </a:lnTo>
                <a:lnTo>
                  <a:pt x="10447" y="179190"/>
                </a:lnTo>
                <a:lnTo>
                  <a:pt x="0" y="144470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708135" y="6423659"/>
            <a:ext cx="374903" cy="4343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371600" y="4953000"/>
            <a:ext cx="8458200" cy="21057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12700" marR="3388995">
              <a:lnSpc>
                <a:spcPct val="100000"/>
              </a:lnSpc>
            </a:pPr>
            <a:r>
              <a:rPr lang="ru-RU" sz="1800" dirty="0" smtClean="0">
                <a:latin typeface="Times New Roman"/>
                <a:cs typeface="Times New Roman"/>
              </a:rPr>
              <a:t>Финансовое управление </a:t>
            </a:r>
            <a:r>
              <a:rPr lang="ru-RU" sz="1800" dirty="0">
                <a:latin typeface="Times New Roman"/>
                <a:cs typeface="Times New Roman"/>
              </a:rPr>
              <a:t>администрации </a:t>
            </a:r>
          </a:p>
          <a:p>
            <a:pPr marL="12700" marR="3388995">
              <a:lnSpc>
                <a:spcPct val="100000"/>
              </a:lnSpc>
            </a:pPr>
            <a:r>
              <a:rPr lang="ru-RU" dirty="0">
                <a:latin typeface="Times New Roman"/>
                <a:cs typeface="Times New Roman"/>
              </a:rPr>
              <a:t>Починковского </a:t>
            </a:r>
            <a:r>
              <a:rPr lang="ru-RU" dirty="0" smtClean="0">
                <a:latin typeface="Times New Roman"/>
                <a:cs typeface="Times New Roman"/>
              </a:rPr>
              <a:t>муниципального округа  </a:t>
            </a:r>
            <a:r>
              <a:rPr lang="ru-RU" sz="1800" dirty="0">
                <a:latin typeface="Times New Roman"/>
                <a:cs typeface="Times New Roman"/>
              </a:rPr>
              <a:t>Нижегородской области</a:t>
            </a:r>
          </a:p>
          <a:p>
            <a:pPr marL="12700" marR="3388995">
              <a:lnSpc>
                <a:spcPct val="100000"/>
              </a:lnSpc>
            </a:pPr>
            <a:r>
              <a:rPr lang="ru-RU" dirty="0">
                <a:latin typeface="Times New Roman"/>
                <a:cs typeface="Times New Roman"/>
              </a:rPr>
              <a:t>607910 с. Починки ул. Ленина, д.1</a:t>
            </a:r>
          </a:p>
          <a:p>
            <a:pPr marL="12700" marR="3388995">
              <a:lnSpc>
                <a:spcPct val="100000"/>
              </a:lnSpc>
            </a:pPr>
            <a:r>
              <a:rPr lang="ru-RU" dirty="0">
                <a:latin typeface="Times New Roman"/>
                <a:cs typeface="Times New Roman"/>
              </a:rPr>
              <a:t>Тел. 8 (831 97) 5-13-31, факс 8 (831 97) 5-07-31 </a:t>
            </a:r>
            <a:r>
              <a:rPr lang="en-US" b="1" u="sng" dirty="0">
                <a:solidFill>
                  <a:srgbClr val="002060"/>
                </a:solidFill>
                <a:hlinkClick r:id="rId4"/>
              </a:rPr>
              <a:t>http://www.pochinki.org</a:t>
            </a:r>
            <a:endParaRPr lang="ru-RU" b="1" u="sng" dirty="0">
              <a:solidFill>
                <a:srgbClr val="002060"/>
              </a:solidFill>
            </a:endParaRPr>
          </a:p>
          <a:p>
            <a:pPr marR="5080">
              <a:lnSpc>
                <a:spcPct val="100000"/>
              </a:lnSpc>
              <a:spcBef>
                <a:spcPts val="1340"/>
              </a:spcBef>
            </a:pPr>
            <a:endParaRPr lang="ru-RU" u="sng" dirty="0"/>
          </a:p>
        </p:txBody>
      </p:sp>
      <p:sp>
        <p:nvSpPr>
          <p:cNvPr id="10" name="object 3"/>
          <p:cNvSpPr txBox="1">
            <a:spLocks noGrp="1"/>
          </p:cNvSpPr>
          <p:nvPr>
            <p:ph type="title"/>
          </p:nvPr>
        </p:nvSpPr>
        <p:spPr>
          <a:xfrm>
            <a:off x="-457199" y="246063"/>
            <a:ext cx="9601200" cy="1041118"/>
          </a:xfrm>
          <a:prstGeom prst="rect">
            <a:avLst/>
          </a:prstGeom>
        </p:spPr>
        <p:txBody>
          <a:bodyPr vert="horz" wrap="square" lIns="0" tIns="40449" rIns="0" bIns="0" rtlCol="0">
            <a:spAutoFit/>
          </a:bodyPr>
          <a:lstStyle/>
          <a:p>
            <a:pPr marL="796290" marR="5080" indent="-567055" algn="ctr">
              <a:lnSpc>
                <a:spcPts val="2590"/>
              </a:lnSpc>
            </a:pPr>
            <a:r>
              <a:rPr lang="en-US" spc="-40" dirty="0"/>
              <a:t>       </a:t>
            </a: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 по </a:t>
            </a:r>
            <a:r>
              <a:rPr lang="ru-RU" sz="20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финансовому управлению </a:t>
            </a: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Починковского муниципального </a:t>
            </a:r>
            <a:r>
              <a:rPr lang="ru-RU" sz="20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br>
              <a:rPr lang="ru-RU" sz="20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4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</a:t>
            </a:r>
            <a:r>
              <a:rPr lang="ru-RU" sz="2000" b="1" spc="-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sz="2000" b="1" spc="-4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static.esosedi.org/fiber/212531/fit/1400x1000/zdanie_administratsii_pochinkovskogo_rayon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371601"/>
            <a:ext cx="67056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6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ransition advClick="0" advTm="4234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https://fs00.infourok.ru/images/doc/275/280405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object 19"/>
          <p:cNvSpPr/>
          <p:nvPr/>
        </p:nvSpPr>
        <p:spPr>
          <a:xfrm>
            <a:off x="8390015" y="6400801"/>
            <a:ext cx="719455" cy="34056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11" y="0"/>
                </a:moveTo>
                <a:lnTo>
                  <a:pt x="301183" y="1891"/>
                </a:lnTo>
                <a:lnTo>
                  <a:pt x="245857" y="7365"/>
                </a:lnTo>
                <a:lnTo>
                  <a:pt x="194271" y="16126"/>
                </a:lnTo>
                <a:lnTo>
                  <a:pt x="147164" y="27875"/>
                </a:lnTo>
                <a:lnTo>
                  <a:pt x="105277" y="42315"/>
                </a:lnTo>
                <a:lnTo>
                  <a:pt x="69349" y="59148"/>
                </a:lnTo>
                <a:lnTo>
                  <a:pt x="28244" y="88234"/>
                </a:lnTo>
                <a:lnTo>
                  <a:pt x="4703" y="121030"/>
                </a:lnTo>
                <a:lnTo>
                  <a:pt x="0" y="144459"/>
                </a:lnTo>
                <a:lnTo>
                  <a:pt x="1191" y="156309"/>
                </a:lnTo>
                <a:lnTo>
                  <a:pt x="28244" y="200697"/>
                </a:lnTo>
                <a:lnTo>
                  <a:pt x="69349" y="229785"/>
                </a:lnTo>
                <a:lnTo>
                  <a:pt x="105277" y="246618"/>
                </a:lnTo>
                <a:lnTo>
                  <a:pt x="147164" y="261057"/>
                </a:lnTo>
                <a:lnTo>
                  <a:pt x="194271" y="272806"/>
                </a:lnTo>
                <a:lnTo>
                  <a:pt x="245857" y="281565"/>
                </a:lnTo>
                <a:lnTo>
                  <a:pt x="301183" y="287039"/>
                </a:lnTo>
                <a:lnTo>
                  <a:pt x="359511" y="288930"/>
                </a:lnTo>
                <a:lnTo>
                  <a:pt x="388992" y="288451"/>
                </a:lnTo>
                <a:lnTo>
                  <a:pt x="445896" y="284731"/>
                </a:lnTo>
                <a:lnTo>
                  <a:pt x="499439" y="277578"/>
                </a:lnTo>
                <a:lnTo>
                  <a:pt x="548879" y="267286"/>
                </a:lnTo>
                <a:lnTo>
                  <a:pt x="593475" y="254155"/>
                </a:lnTo>
                <a:lnTo>
                  <a:pt x="632487" y="238482"/>
                </a:lnTo>
                <a:lnTo>
                  <a:pt x="678912" y="210855"/>
                </a:lnTo>
                <a:lnTo>
                  <a:pt x="708601" y="179179"/>
                </a:lnTo>
                <a:lnTo>
                  <a:pt x="719053" y="144459"/>
                </a:lnTo>
                <a:lnTo>
                  <a:pt x="717861" y="132613"/>
                </a:lnTo>
                <a:lnTo>
                  <a:pt x="690791" y="88234"/>
                </a:lnTo>
                <a:lnTo>
                  <a:pt x="649667" y="59148"/>
                </a:lnTo>
                <a:lnTo>
                  <a:pt x="613726" y="42315"/>
                </a:lnTo>
                <a:lnTo>
                  <a:pt x="571829" y="27875"/>
                </a:lnTo>
                <a:lnTo>
                  <a:pt x="524718" y="16126"/>
                </a:lnTo>
                <a:lnTo>
                  <a:pt x="473134" y="7365"/>
                </a:lnTo>
                <a:lnTo>
                  <a:pt x="417818" y="1891"/>
                </a:lnTo>
                <a:lnTo>
                  <a:pt x="3595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sz="16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20"/>
          <p:cNvSpPr/>
          <p:nvPr/>
        </p:nvSpPr>
        <p:spPr>
          <a:xfrm>
            <a:off x="8381999" y="6400800"/>
            <a:ext cx="762001" cy="30480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59"/>
                </a:moveTo>
                <a:lnTo>
                  <a:pt x="18322" y="98803"/>
                </a:lnTo>
                <a:lnTo>
                  <a:pt x="53849" y="68369"/>
                </a:lnTo>
                <a:lnTo>
                  <a:pt x="105277" y="42315"/>
                </a:lnTo>
                <a:lnTo>
                  <a:pt x="147164" y="27875"/>
                </a:lnTo>
                <a:lnTo>
                  <a:pt x="194271" y="16126"/>
                </a:lnTo>
                <a:lnTo>
                  <a:pt x="245857" y="7365"/>
                </a:lnTo>
                <a:lnTo>
                  <a:pt x="301183" y="1891"/>
                </a:lnTo>
                <a:lnTo>
                  <a:pt x="359511" y="0"/>
                </a:lnTo>
                <a:lnTo>
                  <a:pt x="388992" y="478"/>
                </a:lnTo>
                <a:lnTo>
                  <a:pt x="445896" y="4199"/>
                </a:lnTo>
                <a:lnTo>
                  <a:pt x="499439" y="11353"/>
                </a:lnTo>
                <a:lnTo>
                  <a:pt x="548879" y="21645"/>
                </a:lnTo>
                <a:lnTo>
                  <a:pt x="593475" y="34777"/>
                </a:lnTo>
                <a:lnTo>
                  <a:pt x="632487" y="50451"/>
                </a:lnTo>
                <a:lnTo>
                  <a:pt x="678912" y="78076"/>
                </a:lnTo>
                <a:lnTo>
                  <a:pt x="708601" y="109747"/>
                </a:lnTo>
                <a:lnTo>
                  <a:pt x="719053" y="144459"/>
                </a:lnTo>
                <a:lnTo>
                  <a:pt x="717861" y="156309"/>
                </a:lnTo>
                <a:lnTo>
                  <a:pt x="690791" y="200697"/>
                </a:lnTo>
                <a:lnTo>
                  <a:pt x="649667" y="229785"/>
                </a:lnTo>
                <a:lnTo>
                  <a:pt x="613726" y="246618"/>
                </a:lnTo>
                <a:lnTo>
                  <a:pt x="571829" y="261057"/>
                </a:lnTo>
                <a:lnTo>
                  <a:pt x="524718" y="272806"/>
                </a:lnTo>
                <a:lnTo>
                  <a:pt x="473134" y="281565"/>
                </a:lnTo>
                <a:lnTo>
                  <a:pt x="417818" y="287039"/>
                </a:lnTo>
                <a:lnTo>
                  <a:pt x="359511" y="288930"/>
                </a:lnTo>
                <a:lnTo>
                  <a:pt x="330018" y="288451"/>
                </a:lnTo>
                <a:lnTo>
                  <a:pt x="273098" y="284731"/>
                </a:lnTo>
                <a:lnTo>
                  <a:pt x="219550" y="277578"/>
                </a:lnTo>
                <a:lnTo>
                  <a:pt x="170111" y="267286"/>
                </a:lnTo>
                <a:lnTo>
                  <a:pt x="125522" y="254155"/>
                </a:lnTo>
                <a:lnTo>
                  <a:pt x="86522" y="238482"/>
                </a:lnTo>
                <a:lnTo>
                  <a:pt x="40117" y="210855"/>
                </a:lnTo>
                <a:lnTo>
                  <a:pt x="10445" y="179179"/>
                </a:lnTo>
                <a:lnTo>
                  <a:pt x="0" y="144459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advTm="2328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2513" y="287012"/>
            <a:ext cx="8314944" cy="111251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9028" y="455881"/>
            <a:ext cx="7623048" cy="7747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состоит бюджетная система Починковского 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43000" y="2667000"/>
            <a:ext cx="6711519" cy="1981201"/>
          </a:xfrm>
          <a:custGeom>
            <a:avLst/>
            <a:gdLst/>
            <a:ahLst/>
            <a:cxnLst/>
            <a:rect l="l" t="t" r="r" b="b"/>
            <a:pathLst>
              <a:path w="1448435" h="2905760">
                <a:moveTo>
                  <a:pt x="0" y="2905374"/>
                </a:moveTo>
                <a:lnTo>
                  <a:pt x="1448430" y="2905374"/>
                </a:lnTo>
                <a:lnTo>
                  <a:pt x="1448430" y="0"/>
                </a:lnTo>
                <a:lnTo>
                  <a:pt x="0" y="0"/>
                </a:lnTo>
                <a:lnTo>
                  <a:pt x="0" y="2905374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Починковского 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305800" y="6400800"/>
            <a:ext cx="719455" cy="30480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69"/>
                </a:moveTo>
                <a:lnTo>
                  <a:pt x="18337" y="98807"/>
                </a:lnTo>
                <a:lnTo>
                  <a:pt x="53887" y="68370"/>
                </a:lnTo>
                <a:lnTo>
                  <a:pt x="105338" y="42315"/>
                </a:lnTo>
                <a:lnTo>
                  <a:pt x="147237" y="27875"/>
                </a:lnTo>
                <a:lnTo>
                  <a:pt x="194348" y="16126"/>
                </a:lnTo>
                <a:lnTo>
                  <a:pt x="245931" y="7365"/>
                </a:lnTo>
                <a:lnTo>
                  <a:pt x="301242" y="1890"/>
                </a:lnTo>
                <a:lnTo>
                  <a:pt x="359542" y="0"/>
                </a:lnTo>
                <a:lnTo>
                  <a:pt x="389040" y="478"/>
                </a:lnTo>
                <a:lnTo>
                  <a:pt x="445973" y="4198"/>
                </a:lnTo>
                <a:lnTo>
                  <a:pt x="499540" y="11353"/>
                </a:lnTo>
                <a:lnTo>
                  <a:pt x="548998" y="21645"/>
                </a:lnTo>
                <a:lnTo>
                  <a:pt x="593608" y="34777"/>
                </a:lnTo>
                <a:lnTo>
                  <a:pt x="632628" y="50451"/>
                </a:lnTo>
                <a:lnTo>
                  <a:pt x="679061" y="78078"/>
                </a:lnTo>
                <a:lnTo>
                  <a:pt x="708753" y="109752"/>
                </a:lnTo>
                <a:lnTo>
                  <a:pt x="719206" y="144469"/>
                </a:lnTo>
                <a:lnTo>
                  <a:pt x="718013" y="156315"/>
                </a:lnTo>
                <a:lnTo>
                  <a:pt x="690942" y="200694"/>
                </a:lnTo>
                <a:lnTo>
                  <a:pt x="649812" y="229779"/>
                </a:lnTo>
                <a:lnTo>
                  <a:pt x="613863" y="246612"/>
                </a:lnTo>
                <a:lnTo>
                  <a:pt x="571955" y="261052"/>
                </a:lnTo>
                <a:lnTo>
                  <a:pt x="524828" y="272801"/>
                </a:lnTo>
                <a:lnTo>
                  <a:pt x="473224" y="281561"/>
                </a:lnTo>
                <a:lnTo>
                  <a:pt x="417881" y="287036"/>
                </a:lnTo>
                <a:lnTo>
                  <a:pt x="359542" y="288927"/>
                </a:lnTo>
                <a:lnTo>
                  <a:pt x="330065" y="288448"/>
                </a:lnTo>
                <a:lnTo>
                  <a:pt x="273167" y="284728"/>
                </a:lnTo>
                <a:lnTo>
                  <a:pt x="219627" y="277573"/>
                </a:lnTo>
                <a:lnTo>
                  <a:pt x="170187" y="267281"/>
                </a:lnTo>
                <a:lnTo>
                  <a:pt x="125590" y="254150"/>
                </a:lnTo>
                <a:lnTo>
                  <a:pt x="86576" y="238476"/>
                </a:lnTo>
                <a:lnTo>
                  <a:pt x="40147" y="210851"/>
                </a:lnTo>
                <a:lnTo>
                  <a:pt x="10454" y="179180"/>
                </a:lnTo>
                <a:lnTo>
                  <a:pt x="0" y="144469"/>
                </a:lnTo>
                <a:close/>
              </a:path>
            </a:pathLst>
          </a:custGeom>
          <a:solidFill>
            <a:schemeClr val="bg1"/>
          </a:solidFill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5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132785" y="1437630"/>
            <a:ext cx="914400" cy="11912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562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5488" y="2792852"/>
            <a:ext cx="1530579" cy="2541148"/>
          </a:xfrm>
          <a:custGeom>
            <a:avLst/>
            <a:gdLst/>
            <a:ahLst/>
            <a:cxnLst/>
            <a:rect l="l" t="t" r="r" b="b"/>
            <a:pathLst>
              <a:path w="2254885" h="2934970">
                <a:moveTo>
                  <a:pt x="2141552" y="0"/>
                </a:moveTo>
                <a:lnTo>
                  <a:pt x="104535" y="292"/>
                </a:lnTo>
                <a:lnTo>
                  <a:pt x="63551" y="11257"/>
                </a:lnTo>
                <a:lnTo>
                  <a:pt x="30356" y="35763"/>
                </a:lnTo>
                <a:lnTo>
                  <a:pt x="8117" y="70655"/>
                </a:lnTo>
                <a:lnTo>
                  <a:pt x="0" y="112775"/>
                </a:lnTo>
                <a:lnTo>
                  <a:pt x="289" y="2830049"/>
                </a:lnTo>
                <a:lnTo>
                  <a:pt x="11245" y="2871049"/>
                </a:lnTo>
                <a:lnTo>
                  <a:pt x="35749" y="2904259"/>
                </a:lnTo>
                <a:lnTo>
                  <a:pt x="70628" y="2926511"/>
                </a:lnTo>
                <a:lnTo>
                  <a:pt x="112715" y="2934632"/>
                </a:lnTo>
                <a:lnTo>
                  <a:pt x="2149733" y="2934340"/>
                </a:lnTo>
                <a:lnTo>
                  <a:pt x="2190723" y="2923371"/>
                </a:lnTo>
                <a:lnTo>
                  <a:pt x="2223939" y="2898865"/>
                </a:lnTo>
                <a:lnTo>
                  <a:pt x="2246200" y="2863990"/>
                </a:lnTo>
                <a:lnTo>
                  <a:pt x="2254328" y="2821914"/>
                </a:lnTo>
                <a:lnTo>
                  <a:pt x="2254032" y="104537"/>
                </a:lnTo>
                <a:lnTo>
                  <a:pt x="2243039" y="63533"/>
                </a:lnTo>
                <a:lnTo>
                  <a:pt x="2218509" y="30339"/>
                </a:lnTo>
                <a:lnTo>
                  <a:pt x="2183621" y="8110"/>
                </a:lnTo>
                <a:lnTo>
                  <a:pt x="2141552" y="0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Бюджетном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послании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Федерации</a:t>
            </a:r>
          </a:p>
        </p:txBody>
      </p:sp>
      <p:sp>
        <p:nvSpPr>
          <p:cNvPr id="4" name="object 4"/>
          <p:cNvSpPr/>
          <p:nvPr/>
        </p:nvSpPr>
        <p:spPr>
          <a:xfrm>
            <a:off x="2471257" y="2705100"/>
            <a:ext cx="1785973" cy="2667000"/>
          </a:xfrm>
          <a:custGeom>
            <a:avLst/>
            <a:gdLst/>
            <a:ahLst/>
            <a:cxnLst/>
            <a:rect l="l" t="t" r="r" b="b"/>
            <a:pathLst>
              <a:path w="1983104" h="2729229">
                <a:moveTo>
                  <a:pt x="1883916" y="0"/>
                </a:moveTo>
                <a:lnTo>
                  <a:pt x="98623" y="1"/>
                </a:lnTo>
                <a:lnTo>
                  <a:pt x="57044" y="9365"/>
                </a:lnTo>
                <a:lnTo>
                  <a:pt x="24189" y="34236"/>
                </a:lnTo>
                <a:lnTo>
                  <a:pt x="4175" y="70532"/>
                </a:lnTo>
                <a:lnTo>
                  <a:pt x="0" y="99059"/>
                </a:lnTo>
                <a:lnTo>
                  <a:pt x="1" y="2630360"/>
                </a:lnTo>
                <a:lnTo>
                  <a:pt x="9391" y="2671915"/>
                </a:lnTo>
                <a:lnTo>
                  <a:pt x="34315" y="2704719"/>
                </a:lnTo>
                <a:lnTo>
                  <a:pt x="70655" y="2724689"/>
                </a:lnTo>
                <a:lnTo>
                  <a:pt x="99191" y="2728853"/>
                </a:lnTo>
                <a:lnTo>
                  <a:pt x="1884476" y="2728851"/>
                </a:lnTo>
                <a:lnTo>
                  <a:pt x="1926060" y="2719488"/>
                </a:lnTo>
                <a:lnTo>
                  <a:pt x="1958914" y="2694615"/>
                </a:lnTo>
                <a:lnTo>
                  <a:pt x="1978924" y="2658318"/>
                </a:lnTo>
                <a:lnTo>
                  <a:pt x="1983098" y="2629793"/>
                </a:lnTo>
                <a:lnTo>
                  <a:pt x="1983097" y="98500"/>
                </a:lnTo>
                <a:lnTo>
                  <a:pt x="1973712" y="56938"/>
                </a:lnTo>
                <a:lnTo>
                  <a:pt x="1948795" y="24132"/>
                </a:lnTo>
                <a:lnTo>
                  <a:pt x="1912456" y="4163"/>
                </a:lnTo>
                <a:lnTo>
                  <a:pt x="1883916" y="0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pPr algn="ctr"/>
            <a:endParaRPr lang="ru-RU" sz="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Прогнозе социально-экономического развития Починковского муниципального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</a:p>
        </p:txBody>
      </p:sp>
      <p:sp>
        <p:nvSpPr>
          <p:cNvPr id="6" name="object 6"/>
          <p:cNvSpPr/>
          <p:nvPr/>
        </p:nvSpPr>
        <p:spPr>
          <a:xfrm>
            <a:off x="2133601" y="3657600"/>
            <a:ext cx="76200" cy="353060"/>
          </a:xfrm>
          <a:custGeom>
            <a:avLst/>
            <a:gdLst/>
            <a:ahLst/>
            <a:cxnLst/>
            <a:rect l="l" t="t" r="r" b="b"/>
            <a:pathLst>
              <a:path w="300355" h="353060">
                <a:moveTo>
                  <a:pt x="0" y="0"/>
                </a:moveTo>
                <a:lnTo>
                  <a:pt x="0" y="353055"/>
                </a:lnTo>
                <a:lnTo>
                  <a:pt x="300227" y="17653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44394" y="3325729"/>
            <a:ext cx="435291" cy="457199"/>
          </a:xfrm>
          <a:custGeom>
            <a:avLst/>
            <a:gdLst/>
            <a:ahLst/>
            <a:cxnLst/>
            <a:rect l="l" t="t" r="r" b="b"/>
            <a:pathLst>
              <a:path w="300355" h="353060">
                <a:moveTo>
                  <a:pt x="0" y="0"/>
                </a:moveTo>
                <a:lnTo>
                  <a:pt x="300227" y="176534"/>
                </a:lnTo>
                <a:lnTo>
                  <a:pt x="0" y="35305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62031" y="2949137"/>
            <a:ext cx="2092971" cy="2667000"/>
          </a:xfrm>
          <a:custGeom>
            <a:avLst/>
            <a:gdLst/>
            <a:ahLst/>
            <a:cxnLst/>
            <a:rect l="l" t="t" r="r" b="b"/>
            <a:pathLst>
              <a:path w="1881504" h="2580004">
                <a:moveTo>
                  <a:pt x="1786889" y="0"/>
                </a:moveTo>
                <a:lnTo>
                  <a:pt x="87154" y="253"/>
                </a:lnTo>
                <a:lnTo>
                  <a:pt x="46856" y="12692"/>
                </a:lnTo>
                <a:lnTo>
                  <a:pt x="16655" y="40582"/>
                </a:lnTo>
                <a:lnTo>
                  <a:pt x="1125" y="79390"/>
                </a:lnTo>
                <a:lnTo>
                  <a:pt x="0" y="93969"/>
                </a:lnTo>
                <a:lnTo>
                  <a:pt x="262" y="2492719"/>
                </a:lnTo>
                <a:lnTo>
                  <a:pt x="12767" y="2532971"/>
                </a:lnTo>
                <a:lnTo>
                  <a:pt x="40718" y="2563126"/>
                </a:lnTo>
                <a:lnTo>
                  <a:pt x="79549" y="2578627"/>
                </a:lnTo>
                <a:lnTo>
                  <a:pt x="94122" y="2579750"/>
                </a:lnTo>
                <a:lnTo>
                  <a:pt x="1793853" y="2579495"/>
                </a:lnTo>
                <a:lnTo>
                  <a:pt x="1834077" y="2567020"/>
                </a:lnTo>
                <a:lnTo>
                  <a:pt x="1864244" y="2539076"/>
                </a:lnTo>
                <a:lnTo>
                  <a:pt x="1879764" y="2500227"/>
                </a:lnTo>
                <a:lnTo>
                  <a:pt x="1880890" y="2485643"/>
                </a:lnTo>
                <a:lnTo>
                  <a:pt x="1880642" y="87097"/>
                </a:lnTo>
                <a:lnTo>
                  <a:pt x="1868194" y="46797"/>
                </a:lnTo>
                <a:lnTo>
                  <a:pt x="1840263" y="16625"/>
                </a:lnTo>
                <a:lnTo>
                  <a:pt x="1801450" y="1123"/>
                </a:lnTo>
                <a:lnTo>
                  <a:pt x="1786889" y="0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pPr algn="ctr"/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направлениях бюджетной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налоговой политики в 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Починковском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округе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</a:p>
        </p:txBody>
      </p:sp>
      <p:sp>
        <p:nvSpPr>
          <p:cNvPr id="12" name="object 12"/>
          <p:cNvSpPr/>
          <p:nvPr/>
        </p:nvSpPr>
        <p:spPr>
          <a:xfrm>
            <a:off x="6954967" y="2962275"/>
            <a:ext cx="1793005" cy="2524125"/>
          </a:xfrm>
          <a:custGeom>
            <a:avLst/>
            <a:gdLst/>
            <a:ahLst/>
            <a:cxnLst/>
            <a:rect l="l" t="t" r="r" b="b"/>
            <a:pathLst>
              <a:path w="1946909" h="2524125">
                <a:moveTo>
                  <a:pt x="1849099" y="0"/>
                </a:moveTo>
                <a:lnTo>
                  <a:pt x="85077" y="756"/>
                </a:lnTo>
                <a:lnTo>
                  <a:pt x="45551" y="14876"/>
                </a:lnTo>
                <a:lnTo>
                  <a:pt x="16135" y="43608"/>
                </a:lnTo>
                <a:lnTo>
                  <a:pt x="1087" y="82696"/>
                </a:lnTo>
                <a:lnTo>
                  <a:pt x="0" y="97292"/>
                </a:lnTo>
                <a:lnTo>
                  <a:pt x="755" y="2438900"/>
                </a:lnTo>
                <a:lnTo>
                  <a:pt x="14874" y="2478438"/>
                </a:lnTo>
                <a:lnTo>
                  <a:pt x="43599" y="2507863"/>
                </a:lnTo>
                <a:lnTo>
                  <a:pt x="82673" y="2522915"/>
                </a:lnTo>
                <a:lnTo>
                  <a:pt x="97261" y="2524003"/>
                </a:lnTo>
                <a:lnTo>
                  <a:pt x="1861401" y="2523233"/>
                </a:lnTo>
                <a:lnTo>
                  <a:pt x="1900929" y="2509085"/>
                </a:lnTo>
                <a:lnTo>
                  <a:pt x="1930362" y="2480357"/>
                </a:lnTo>
                <a:lnTo>
                  <a:pt x="1945425" y="2441298"/>
                </a:lnTo>
                <a:lnTo>
                  <a:pt x="1946513" y="2426716"/>
                </a:lnTo>
                <a:lnTo>
                  <a:pt x="1945741" y="84988"/>
                </a:lnTo>
                <a:lnTo>
                  <a:pt x="1931561" y="45495"/>
                </a:lnTo>
                <a:lnTo>
                  <a:pt x="1902784" y="16113"/>
                </a:lnTo>
                <a:lnTo>
                  <a:pt x="1863687" y="1085"/>
                </a:lnTo>
                <a:lnTo>
                  <a:pt x="1849099" y="0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pPr algn="ct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программах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39128" y="4282637"/>
            <a:ext cx="485271" cy="353060"/>
          </a:xfrm>
          <a:custGeom>
            <a:avLst/>
            <a:gdLst/>
            <a:ahLst/>
            <a:cxnLst/>
            <a:rect l="l" t="t" r="r" b="b"/>
            <a:pathLst>
              <a:path w="300354" h="353060">
                <a:moveTo>
                  <a:pt x="0" y="0"/>
                </a:moveTo>
                <a:lnTo>
                  <a:pt x="0" y="353055"/>
                </a:lnTo>
                <a:lnTo>
                  <a:pt x="300227" y="176534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63874" y="4282637"/>
            <a:ext cx="460525" cy="353060"/>
          </a:xfrm>
          <a:custGeom>
            <a:avLst/>
            <a:gdLst/>
            <a:ahLst/>
            <a:cxnLst/>
            <a:rect l="l" t="t" r="r" b="b"/>
            <a:pathLst>
              <a:path w="300354" h="353060">
                <a:moveTo>
                  <a:pt x="0" y="0"/>
                </a:moveTo>
                <a:lnTo>
                  <a:pt x="300227" y="176534"/>
                </a:lnTo>
                <a:lnTo>
                  <a:pt x="0" y="353055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F80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18578"/>
            <a:ext cx="8452103" cy="8147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0" tIns="0" rIns="0" bIns="0" rtlCol="0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чем основывается проект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муниципального округа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73836" y="562621"/>
            <a:ext cx="65532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62000" y="1379763"/>
            <a:ext cx="7848600" cy="1046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399">
            <a:solidFill>
              <a:srgbClr val="385D8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rtlCol="0">
            <a:spAutoFit/>
          </a:bodyPr>
          <a:lstStyle/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муниципального округа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и утверждается на 3 года и основывается на:</a:t>
            </a:r>
          </a:p>
          <a:p>
            <a:pPr algn="ctr"/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250690" y="6409099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35" y="1890"/>
                </a:lnTo>
                <a:lnTo>
                  <a:pt x="245919" y="7363"/>
                </a:lnTo>
                <a:lnTo>
                  <a:pt x="194335" y="16121"/>
                </a:lnTo>
                <a:lnTo>
                  <a:pt x="147224" y="27867"/>
                </a:lnTo>
                <a:lnTo>
                  <a:pt x="105327" y="42304"/>
                </a:lnTo>
                <a:lnTo>
                  <a:pt x="69386" y="59136"/>
                </a:lnTo>
                <a:lnTo>
                  <a:pt x="28262" y="88221"/>
                </a:lnTo>
                <a:lnTo>
                  <a:pt x="4707" y="121021"/>
                </a:lnTo>
                <a:lnTo>
                  <a:pt x="0" y="144457"/>
                </a:lnTo>
                <a:lnTo>
                  <a:pt x="1192" y="156305"/>
                </a:lnTo>
                <a:lnTo>
                  <a:pt x="28262" y="200687"/>
                </a:lnTo>
                <a:lnTo>
                  <a:pt x="69386" y="229773"/>
                </a:lnTo>
                <a:lnTo>
                  <a:pt x="105327" y="246605"/>
                </a:lnTo>
                <a:lnTo>
                  <a:pt x="147224" y="261044"/>
                </a:lnTo>
                <a:lnTo>
                  <a:pt x="194335" y="272792"/>
                </a:lnTo>
                <a:lnTo>
                  <a:pt x="245919" y="281551"/>
                </a:lnTo>
                <a:lnTo>
                  <a:pt x="301235" y="287025"/>
                </a:lnTo>
                <a:lnTo>
                  <a:pt x="359542" y="288915"/>
                </a:lnTo>
                <a:lnTo>
                  <a:pt x="389036" y="288437"/>
                </a:lnTo>
                <a:lnTo>
                  <a:pt x="445963" y="284717"/>
                </a:lnTo>
                <a:lnTo>
                  <a:pt x="499527" y="277563"/>
                </a:lnTo>
                <a:lnTo>
                  <a:pt x="548984" y="267273"/>
                </a:lnTo>
                <a:lnTo>
                  <a:pt x="593595" y="254142"/>
                </a:lnTo>
                <a:lnTo>
                  <a:pt x="632618" y="238470"/>
                </a:lnTo>
                <a:lnTo>
                  <a:pt x="679055" y="210845"/>
                </a:lnTo>
                <a:lnTo>
                  <a:pt x="708751" y="179173"/>
                </a:lnTo>
                <a:lnTo>
                  <a:pt x="719206" y="144457"/>
                </a:lnTo>
                <a:lnTo>
                  <a:pt x="718013" y="132607"/>
                </a:lnTo>
                <a:lnTo>
                  <a:pt x="690937" y="88221"/>
                </a:lnTo>
                <a:lnTo>
                  <a:pt x="649803" y="59136"/>
                </a:lnTo>
                <a:lnTo>
                  <a:pt x="613851" y="42304"/>
                </a:lnTo>
                <a:lnTo>
                  <a:pt x="571942" y="27867"/>
                </a:lnTo>
                <a:lnTo>
                  <a:pt x="524815" y="16121"/>
                </a:lnTo>
                <a:lnTo>
                  <a:pt x="473212" y="7363"/>
                </a:lnTo>
                <a:lnTo>
                  <a:pt x="417874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6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8250691" y="6409099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57"/>
                </a:moveTo>
                <a:lnTo>
                  <a:pt x="18334" y="98791"/>
                </a:lnTo>
                <a:lnTo>
                  <a:pt x="53880" y="68356"/>
                </a:lnTo>
                <a:lnTo>
                  <a:pt x="105327" y="42304"/>
                </a:lnTo>
                <a:lnTo>
                  <a:pt x="147224" y="27867"/>
                </a:lnTo>
                <a:lnTo>
                  <a:pt x="194335" y="16121"/>
                </a:lnTo>
                <a:lnTo>
                  <a:pt x="245919" y="7363"/>
                </a:lnTo>
                <a:lnTo>
                  <a:pt x="301235" y="1890"/>
                </a:lnTo>
                <a:lnTo>
                  <a:pt x="359542" y="0"/>
                </a:lnTo>
                <a:lnTo>
                  <a:pt x="389036" y="478"/>
                </a:lnTo>
                <a:lnTo>
                  <a:pt x="445963" y="4197"/>
                </a:lnTo>
                <a:lnTo>
                  <a:pt x="499527" y="11349"/>
                </a:lnTo>
                <a:lnTo>
                  <a:pt x="548984" y="21639"/>
                </a:lnTo>
                <a:lnTo>
                  <a:pt x="593595" y="34768"/>
                </a:lnTo>
                <a:lnTo>
                  <a:pt x="632618" y="50439"/>
                </a:lnTo>
                <a:lnTo>
                  <a:pt x="679055" y="78064"/>
                </a:lnTo>
                <a:lnTo>
                  <a:pt x="708751" y="109737"/>
                </a:lnTo>
                <a:lnTo>
                  <a:pt x="719206" y="144457"/>
                </a:lnTo>
                <a:lnTo>
                  <a:pt x="718013" y="156305"/>
                </a:lnTo>
                <a:lnTo>
                  <a:pt x="690937" y="200687"/>
                </a:lnTo>
                <a:lnTo>
                  <a:pt x="649803" y="229773"/>
                </a:lnTo>
                <a:lnTo>
                  <a:pt x="613851" y="246605"/>
                </a:lnTo>
                <a:lnTo>
                  <a:pt x="571942" y="261044"/>
                </a:lnTo>
                <a:lnTo>
                  <a:pt x="524815" y="272792"/>
                </a:lnTo>
                <a:lnTo>
                  <a:pt x="473212" y="281551"/>
                </a:lnTo>
                <a:lnTo>
                  <a:pt x="417874" y="287025"/>
                </a:lnTo>
                <a:lnTo>
                  <a:pt x="359542" y="288915"/>
                </a:lnTo>
                <a:lnTo>
                  <a:pt x="330061" y="288437"/>
                </a:lnTo>
                <a:lnTo>
                  <a:pt x="273157" y="284717"/>
                </a:lnTo>
                <a:lnTo>
                  <a:pt x="219614" y="277563"/>
                </a:lnTo>
                <a:lnTo>
                  <a:pt x="170174" y="267273"/>
                </a:lnTo>
                <a:lnTo>
                  <a:pt x="125577" y="254142"/>
                </a:lnTo>
                <a:lnTo>
                  <a:pt x="86566" y="238470"/>
                </a:lnTo>
                <a:lnTo>
                  <a:pt x="40141" y="210845"/>
                </a:lnTo>
                <a:lnTo>
                  <a:pt x="10452" y="179173"/>
                </a:lnTo>
                <a:lnTo>
                  <a:pt x="0" y="144457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951075" y="3017952"/>
            <a:ext cx="136715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1" name="object 14"/>
          <p:cNvSpPr/>
          <p:nvPr/>
        </p:nvSpPr>
        <p:spPr>
          <a:xfrm>
            <a:off x="6655002" y="4495800"/>
            <a:ext cx="431598" cy="353060"/>
          </a:xfrm>
          <a:custGeom>
            <a:avLst/>
            <a:gdLst/>
            <a:ahLst/>
            <a:cxnLst/>
            <a:rect l="l" t="t" r="r" b="b"/>
            <a:pathLst>
              <a:path w="300354" h="353060">
                <a:moveTo>
                  <a:pt x="0" y="0"/>
                </a:moveTo>
                <a:lnTo>
                  <a:pt x="0" y="353055"/>
                </a:lnTo>
                <a:lnTo>
                  <a:pt x="300227" y="176534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38100"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advTm="2719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599" y="388619"/>
            <a:ext cx="8261865" cy="90373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endParaRPr lang="ru-RU" sz="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составление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Починковского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3659" y="631853"/>
            <a:ext cx="79502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424915" y="6470834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13" y="1890"/>
                </a:lnTo>
                <a:lnTo>
                  <a:pt x="245884" y="7364"/>
                </a:lnTo>
                <a:lnTo>
                  <a:pt x="194294" y="16123"/>
                </a:lnTo>
                <a:lnTo>
                  <a:pt x="147184" y="27870"/>
                </a:lnTo>
                <a:lnTo>
                  <a:pt x="105293" y="42309"/>
                </a:lnTo>
                <a:lnTo>
                  <a:pt x="69359" y="59141"/>
                </a:lnTo>
                <a:lnTo>
                  <a:pt x="28249" y="88226"/>
                </a:lnTo>
                <a:lnTo>
                  <a:pt x="4704" y="121024"/>
                </a:lnTo>
                <a:lnTo>
                  <a:pt x="0" y="144457"/>
                </a:lnTo>
                <a:lnTo>
                  <a:pt x="1191" y="156305"/>
                </a:lnTo>
                <a:lnTo>
                  <a:pt x="28249" y="200687"/>
                </a:lnTo>
                <a:lnTo>
                  <a:pt x="69359" y="229773"/>
                </a:lnTo>
                <a:lnTo>
                  <a:pt x="105293" y="246605"/>
                </a:lnTo>
                <a:lnTo>
                  <a:pt x="147184" y="261044"/>
                </a:lnTo>
                <a:lnTo>
                  <a:pt x="194294" y="272791"/>
                </a:lnTo>
                <a:lnTo>
                  <a:pt x="245884" y="281551"/>
                </a:lnTo>
                <a:lnTo>
                  <a:pt x="301213" y="287024"/>
                </a:lnTo>
                <a:lnTo>
                  <a:pt x="359542" y="288915"/>
                </a:lnTo>
                <a:lnTo>
                  <a:pt x="389022" y="288436"/>
                </a:lnTo>
                <a:lnTo>
                  <a:pt x="445926" y="284717"/>
                </a:lnTo>
                <a:lnTo>
                  <a:pt x="499469" y="277563"/>
                </a:lnTo>
                <a:lnTo>
                  <a:pt x="548909" y="267272"/>
                </a:lnTo>
                <a:lnTo>
                  <a:pt x="593506" y="254142"/>
                </a:lnTo>
                <a:lnTo>
                  <a:pt x="632518" y="238469"/>
                </a:lnTo>
                <a:lnTo>
                  <a:pt x="678942" y="210844"/>
                </a:lnTo>
                <a:lnTo>
                  <a:pt x="708631" y="179172"/>
                </a:lnTo>
                <a:lnTo>
                  <a:pt x="719084" y="144457"/>
                </a:lnTo>
                <a:lnTo>
                  <a:pt x="717891" y="132609"/>
                </a:lnTo>
                <a:lnTo>
                  <a:pt x="690822" y="88226"/>
                </a:lnTo>
                <a:lnTo>
                  <a:pt x="649698" y="59141"/>
                </a:lnTo>
                <a:lnTo>
                  <a:pt x="613756" y="42309"/>
                </a:lnTo>
                <a:lnTo>
                  <a:pt x="571859" y="27870"/>
                </a:lnTo>
                <a:lnTo>
                  <a:pt x="524748" y="16123"/>
                </a:lnTo>
                <a:lnTo>
                  <a:pt x="473164" y="7364"/>
                </a:lnTo>
                <a:lnTo>
                  <a:pt x="417848" y="1890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24915" y="6470834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57"/>
                </a:moveTo>
                <a:lnTo>
                  <a:pt x="18326" y="98796"/>
                </a:lnTo>
                <a:lnTo>
                  <a:pt x="53858" y="68361"/>
                </a:lnTo>
                <a:lnTo>
                  <a:pt x="105293" y="42309"/>
                </a:lnTo>
                <a:lnTo>
                  <a:pt x="147184" y="27870"/>
                </a:lnTo>
                <a:lnTo>
                  <a:pt x="194294" y="16123"/>
                </a:lnTo>
                <a:lnTo>
                  <a:pt x="245884" y="7364"/>
                </a:lnTo>
                <a:lnTo>
                  <a:pt x="301213" y="1890"/>
                </a:lnTo>
                <a:lnTo>
                  <a:pt x="359542" y="0"/>
                </a:lnTo>
                <a:lnTo>
                  <a:pt x="389022" y="478"/>
                </a:lnTo>
                <a:lnTo>
                  <a:pt x="445926" y="4198"/>
                </a:lnTo>
                <a:lnTo>
                  <a:pt x="499469" y="11351"/>
                </a:lnTo>
                <a:lnTo>
                  <a:pt x="548909" y="21642"/>
                </a:lnTo>
                <a:lnTo>
                  <a:pt x="593506" y="34772"/>
                </a:lnTo>
                <a:lnTo>
                  <a:pt x="632518" y="50444"/>
                </a:lnTo>
                <a:lnTo>
                  <a:pt x="678942" y="78069"/>
                </a:lnTo>
                <a:lnTo>
                  <a:pt x="708631" y="109741"/>
                </a:lnTo>
                <a:lnTo>
                  <a:pt x="719084" y="144457"/>
                </a:lnTo>
                <a:lnTo>
                  <a:pt x="717891" y="156305"/>
                </a:lnTo>
                <a:lnTo>
                  <a:pt x="690822" y="200687"/>
                </a:lnTo>
                <a:lnTo>
                  <a:pt x="649698" y="229773"/>
                </a:lnTo>
                <a:lnTo>
                  <a:pt x="613756" y="246605"/>
                </a:lnTo>
                <a:lnTo>
                  <a:pt x="571859" y="261044"/>
                </a:lnTo>
                <a:lnTo>
                  <a:pt x="524748" y="272791"/>
                </a:lnTo>
                <a:lnTo>
                  <a:pt x="473164" y="281551"/>
                </a:lnTo>
                <a:lnTo>
                  <a:pt x="417848" y="287024"/>
                </a:lnTo>
                <a:lnTo>
                  <a:pt x="359542" y="288915"/>
                </a:lnTo>
                <a:lnTo>
                  <a:pt x="330048" y="288436"/>
                </a:lnTo>
                <a:lnTo>
                  <a:pt x="273127" y="284717"/>
                </a:lnTo>
                <a:lnTo>
                  <a:pt x="219576" y="277563"/>
                </a:lnTo>
                <a:lnTo>
                  <a:pt x="170133" y="267272"/>
                </a:lnTo>
                <a:lnTo>
                  <a:pt x="125540" y="254142"/>
                </a:lnTo>
                <a:lnTo>
                  <a:pt x="86535" y="238469"/>
                </a:lnTo>
                <a:lnTo>
                  <a:pt x="40124" y="210844"/>
                </a:lnTo>
                <a:lnTo>
                  <a:pt x="10447" y="179172"/>
                </a:lnTo>
                <a:lnTo>
                  <a:pt x="0" y="144457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01000" y="6403848"/>
            <a:ext cx="374903" cy="4541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700014" y="6504630"/>
            <a:ext cx="17145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7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735666"/>
              </p:ext>
            </p:extLst>
          </p:nvPr>
        </p:nvGraphicFramePr>
        <p:xfrm>
          <a:off x="457200" y="1535588"/>
          <a:ext cx="8417557" cy="48682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2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5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543"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Срок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3558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baseline="0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Сентябрь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основных направлений бюджетной и налоговой политики </a:t>
                      </a:r>
                    </a:p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очередной год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на плановый период.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486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июль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650875">
                        <a:lnSpc>
                          <a:spcPct val="114999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Разработка основных показателей прогноза социально-экономического развития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муниципального округа 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486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Июль – Октябрь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1000125">
                        <a:lnSpc>
                          <a:spcPct val="114999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отраслевых органов исполнительной власти по подготовке обоснований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бюджет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ных ассигнований и бюджетных заявок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007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Сентябрь-Октябрь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1000125">
                        <a:lnSpc>
                          <a:spcPct val="114999"/>
                        </a:lnSpc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основных параметров бюджета на очередной год .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359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Сентябрь-Ноябрь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проекта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бюджета Починковского муниципального округа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170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Ноябрь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Рассмотрение проекта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бюджета Починковского муниципального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округа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8728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Ноябрь-Декабрь</a:t>
                      </a:r>
                    </a:p>
                    <a:p>
                      <a:pPr marL="40640" algn="l">
                        <a:lnSpc>
                          <a:spcPct val="100000"/>
                        </a:lnSpc>
                      </a:pP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Рассмотрение проекта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бюджета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муниципального округа комитетом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бюджетной, финансовой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налоговой политике,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вопросам социально-экономического </a:t>
                      </a:r>
                      <a:r>
                        <a:rPr lang="ru-RU" sz="14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развития округа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0924">
                <a:tc>
                  <a:txBody>
                    <a:bodyPr/>
                    <a:lstStyle/>
                    <a:p>
                      <a:pPr marL="40640" algn="l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Декабрь</a:t>
                      </a:r>
                      <a:endParaRPr sz="1400" b="1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1275" marR="114935">
                        <a:lnSpc>
                          <a:spcPct val="114999"/>
                        </a:lnSpc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Принятие проекта бюджета на заседании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Совета депутатов Починковского муниципального округа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3796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1104" y="405245"/>
            <a:ext cx="8458200" cy="969263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1144" y="400811"/>
            <a:ext cx="7918704" cy="9433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2399" y="216938"/>
            <a:ext cx="8689855" cy="912134"/>
          </a:xfrm>
          <a:prstGeom prst="rect">
            <a:avLst/>
          </a:prstGeom>
        </p:spPr>
        <p:txBody>
          <a:bodyPr vert="horz" wrap="square" lIns="0" tIns="476593" rIns="0" bIns="0" rtlCol="0">
            <a:spAutoFit/>
          </a:bodyPr>
          <a:lstStyle/>
          <a:p>
            <a:pPr marL="1014094">
              <a:lnSpc>
                <a:spcPct val="100000"/>
              </a:lnSpc>
            </a:pPr>
            <a:r>
              <a:rPr lang="ru-RU" sz="2800" b="1" spc="2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складываются доходы бюджета</a:t>
            </a:r>
            <a:endParaRPr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43607" y="2348849"/>
            <a:ext cx="0" cy="2664460"/>
          </a:xfrm>
          <a:custGeom>
            <a:avLst/>
            <a:gdLst/>
            <a:ahLst/>
            <a:cxnLst/>
            <a:rect l="l" t="t" r="r" b="b"/>
            <a:pathLst>
              <a:path h="2664460">
                <a:moveTo>
                  <a:pt x="0" y="0"/>
                </a:moveTo>
                <a:lnTo>
                  <a:pt x="0" y="2664348"/>
                </a:lnTo>
              </a:path>
            </a:pathLst>
          </a:custGeom>
          <a:ln w="15874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0971" y="1407371"/>
            <a:ext cx="8058021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61640" marR="5080" indent="-2949575">
              <a:lnSpc>
                <a:spcPct val="100000"/>
              </a:lnSpc>
            </a:pPr>
            <a:r>
              <a:rPr lang="ru-RU" sz="1800" b="1" dirty="0">
                <a:latin typeface="Times New Roman"/>
                <a:cs typeface="Times New Roman"/>
              </a:rPr>
              <a:t>Доходы бюджета  - безвозмездные и безвозвратные поступления денежных средств в бюджет</a:t>
            </a:r>
            <a:endParaRPr sz="1800" b="1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8593" y="2155454"/>
            <a:ext cx="2719705" cy="4315460"/>
          </a:xfrm>
          <a:custGeom>
            <a:avLst/>
            <a:gdLst/>
            <a:ahLst/>
            <a:cxnLst/>
            <a:rect l="l" t="t" r="r" b="b"/>
            <a:pathLst>
              <a:path w="2719705" h="4315460">
                <a:moveTo>
                  <a:pt x="2447711" y="0"/>
                </a:moveTo>
                <a:lnTo>
                  <a:pt x="271951" y="0"/>
                </a:lnTo>
                <a:lnTo>
                  <a:pt x="249647" y="900"/>
                </a:lnTo>
                <a:lnTo>
                  <a:pt x="206598" y="7897"/>
                </a:lnTo>
                <a:lnTo>
                  <a:pt x="166095" y="21354"/>
                </a:lnTo>
                <a:lnTo>
                  <a:pt x="128698" y="40715"/>
                </a:lnTo>
                <a:lnTo>
                  <a:pt x="94967" y="65420"/>
                </a:lnTo>
                <a:lnTo>
                  <a:pt x="65463" y="94911"/>
                </a:lnTo>
                <a:lnTo>
                  <a:pt x="40744" y="128630"/>
                </a:lnTo>
                <a:lnTo>
                  <a:pt x="21371" y="166019"/>
                </a:lnTo>
                <a:lnTo>
                  <a:pt x="7903" y="206519"/>
                </a:lnTo>
                <a:lnTo>
                  <a:pt x="901" y="249572"/>
                </a:lnTo>
                <a:lnTo>
                  <a:pt x="0" y="271881"/>
                </a:lnTo>
                <a:lnTo>
                  <a:pt x="0" y="4043403"/>
                </a:lnTo>
                <a:lnTo>
                  <a:pt x="3559" y="4087516"/>
                </a:lnTo>
                <a:lnTo>
                  <a:pt x="13864" y="4129364"/>
                </a:lnTo>
                <a:lnTo>
                  <a:pt x="30354" y="4168386"/>
                </a:lnTo>
                <a:lnTo>
                  <a:pt x="52470" y="4204023"/>
                </a:lnTo>
                <a:lnTo>
                  <a:pt x="79652" y="4235715"/>
                </a:lnTo>
                <a:lnTo>
                  <a:pt x="111339" y="4262900"/>
                </a:lnTo>
                <a:lnTo>
                  <a:pt x="146973" y="4285019"/>
                </a:lnTo>
                <a:lnTo>
                  <a:pt x="185993" y="4301512"/>
                </a:lnTo>
                <a:lnTo>
                  <a:pt x="227839" y="4311819"/>
                </a:lnTo>
                <a:lnTo>
                  <a:pt x="271951" y="4315379"/>
                </a:lnTo>
                <a:lnTo>
                  <a:pt x="2447711" y="4315379"/>
                </a:lnTo>
                <a:lnTo>
                  <a:pt x="2491800" y="4311819"/>
                </a:lnTo>
                <a:lnTo>
                  <a:pt x="2533629" y="4301512"/>
                </a:lnTo>
                <a:lnTo>
                  <a:pt x="2572638" y="4285019"/>
                </a:lnTo>
                <a:lnTo>
                  <a:pt x="2608266" y="4262900"/>
                </a:lnTo>
                <a:lnTo>
                  <a:pt x="2639952" y="4235715"/>
                </a:lnTo>
                <a:lnTo>
                  <a:pt x="2667134" y="4204023"/>
                </a:lnTo>
                <a:lnTo>
                  <a:pt x="2689253" y="4168386"/>
                </a:lnTo>
                <a:lnTo>
                  <a:pt x="2705746" y="4129364"/>
                </a:lnTo>
                <a:lnTo>
                  <a:pt x="2716054" y="4087516"/>
                </a:lnTo>
                <a:lnTo>
                  <a:pt x="2719614" y="4043403"/>
                </a:lnTo>
                <a:lnTo>
                  <a:pt x="2719614" y="271881"/>
                </a:lnTo>
                <a:lnTo>
                  <a:pt x="2716054" y="227761"/>
                </a:lnTo>
                <a:lnTo>
                  <a:pt x="2705746" y="185915"/>
                </a:lnTo>
                <a:lnTo>
                  <a:pt x="2689253" y="146901"/>
                </a:lnTo>
                <a:lnTo>
                  <a:pt x="2667134" y="111277"/>
                </a:lnTo>
                <a:lnTo>
                  <a:pt x="2639952" y="79602"/>
                </a:lnTo>
                <a:lnTo>
                  <a:pt x="2608266" y="52434"/>
                </a:lnTo>
                <a:lnTo>
                  <a:pt x="2572638" y="30331"/>
                </a:lnTo>
                <a:lnTo>
                  <a:pt x="2533629" y="13853"/>
                </a:lnTo>
                <a:lnTo>
                  <a:pt x="2491800" y="3556"/>
                </a:lnTo>
                <a:lnTo>
                  <a:pt x="2447711" y="0"/>
                </a:lnTo>
                <a:close/>
              </a:path>
            </a:pathLst>
          </a:custGeom>
          <a:solidFill>
            <a:srgbClr val="D0D8E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40971" y="2390211"/>
            <a:ext cx="2488184" cy="3893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800" b="1" dirty="0">
                <a:latin typeface="Times New Roman"/>
                <a:cs typeface="Times New Roman"/>
              </a:rPr>
              <a:t>Налоговые доходы </a:t>
            </a:r>
          </a:p>
          <a:p>
            <a:pPr marL="12700">
              <a:lnSpc>
                <a:spcPct val="100000"/>
              </a:lnSpc>
            </a:pPr>
            <a:endParaRPr lang="ru-RU"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1550" dirty="0">
                <a:latin typeface="Times New Roman"/>
                <a:cs typeface="Times New Roman"/>
              </a:rPr>
              <a:t>Поступления от уплаты налогов, установленных Налоговым кодексом РФ (налог на доходы физических лиц, </a:t>
            </a:r>
            <a:r>
              <a:rPr lang="ru-RU" sz="1550" dirty="0" smtClean="0">
                <a:latin typeface="Times New Roman"/>
                <a:cs typeface="Times New Roman"/>
              </a:rPr>
              <a:t>налог, взимаемый в связи с упрощенной системой налогообложения, патентной </a:t>
            </a:r>
            <a:r>
              <a:rPr lang="ru-RU" sz="1550" smtClean="0">
                <a:latin typeface="Times New Roman"/>
                <a:cs typeface="Times New Roman"/>
              </a:rPr>
              <a:t>системой налогообложения, </a:t>
            </a:r>
            <a:r>
              <a:rPr lang="ru-RU" sz="1550" dirty="0">
                <a:latin typeface="Times New Roman"/>
                <a:cs typeface="Times New Roman"/>
              </a:rPr>
              <a:t>единый сельскохозяйственный налог, </a:t>
            </a:r>
            <a:r>
              <a:rPr lang="ru-RU" sz="1550" dirty="0" smtClean="0">
                <a:latin typeface="Times New Roman"/>
                <a:cs typeface="Times New Roman"/>
              </a:rPr>
              <a:t>госпошлина, земельный налог, налог на имущество физических лиц, акцизы</a:t>
            </a:r>
            <a:endParaRPr sz="155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392180" y="2155454"/>
            <a:ext cx="2719705" cy="4315460"/>
          </a:xfrm>
          <a:custGeom>
            <a:avLst/>
            <a:gdLst/>
            <a:ahLst/>
            <a:cxnLst/>
            <a:rect l="l" t="t" r="r" b="b"/>
            <a:pathLst>
              <a:path w="2719704" h="4315460">
                <a:moveTo>
                  <a:pt x="2447665" y="0"/>
                </a:moveTo>
                <a:lnTo>
                  <a:pt x="272033" y="0"/>
                </a:lnTo>
                <a:lnTo>
                  <a:pt x="249723" y="900"/>
                </a:lnTo>
                <a:lnTo>
                  <a:pt x="206662" y="7897"/>
                </a:lnTo>
                <a:lnTo>
                  <a:pt x="166147" y="21354"/>
                </a:lnTo>
                <a:lnTo>
                  <a:pt x="128740" y="40715"/>
                </a:lnTo>
                <a:lnTo>
                  <a:pt x="94998" y="65420"/>
                </a:lnTo>
                <a:lnTo>
                  <a:pt x="65484" y="94911"/>
                </a:lnTo>
                <a:lnTo>
                  <a:pt x="40757" y="128630"/>
                </a:lnTo>
                <a:lnTo>
                  <a:pt x="21378" y="166019"/>
                </a:lnTo>
                <a:lnTo>
                  <a:pt x="7906" y="206519"/>
                </a:lnTo>
                <a:lnTo>
                  <a:pt x="901" y="249572"/>
                </a:lnTo>
                <a:lnTo>
                  <a:pt x="0" y="271881"/>
                </a:lnTo>
                <a:lnTo>
                  <a:pt x="0" y="4043403"/>
                </a:lnTo>
                <a:lnTo>
                  <a:pt x="3560" y="4087516"/>
                </a:lnTo>
                <a:lnTo>
                  <a:pt x="13868" y="4129364"/>
                </a:lnTo>
                <a:lnTo>
                  <a:pt x="30364" y="4168386"/>
                </a:lnTo>
                <a:lnTo>
                  <a:pt x="52488" y="4204023"/>
                </a:lnTo>
                <a:lnTo>
                  <a:pt x="79678" y="4235715"/>
                </a:lnTo>
                <a:lnTo>
                  <a:pt x="111376" y="4262900"/>
                </a:lnTo>
                <a:lnTo>
                  <a:pt x="147020" y="4285019"/>
                </a:lnTo>
                <a:lnTo>
                  <a:pt x="186051" y="4301512"/>
                </a:lnTo>
                <a:lnTo>
                  <a:pt x="227909" y="4311819"/>
                </a:lnTo>
                <a:lnTo>
                  <a:pt x="272033" y="4315379"/>
                </a:lnTo>
                <a:lnTo>
                  <a:pt x="2447665" y="4315379"/>
                </a:lnTo>
                <a:lnTo>
                  <a:pt x="2491790" y="4311819"/>
                </a:lnTo>
                <a:lnTo>
                  <a:pt x="2533647" y="4301512"/>
                </a:lnTo>
                <a:lnTo>
                  <a:pt x="2572679" y="4285019"/>
                </a:lnTo>
                <a:lnTo>
                  <a:pt x="2608323" y="4262900"/>
                </a:lnTo>
                <a:lnTo>
                  <a:pt x="2640021" y="4235715"/>
                </a:lnTo>
                <a:lnTo>
                  <a:pt x="2667211" y="4204023"/>
                </a:lnTo>
                <a:lnTo>
                  <a:pt x="2689335" y="4168386"/>
                </a:lnTo>
                <a:lnTo>
                  <a:pt x="2705830" y="4129364"/>
                </a:lnTo>
                <a:lnTo>
                  <a:pt x="2716139" y="4087516"/>
                </a:lnTo>
                <a:lnTo>
                  <a:pt x="2719699" y="4043403"/>
                </a:lnTo>
                <a:lnTo>
                  <a:pt x="2719699" y="271881"/>
                </a:lnTo>
                <a:lnTo>
                  <a:pt x="2716139" y="227761"/>
                </a:lnTo>
                <a:lnTo>
                  <a:pt x="2705830" y="185915"/>
                </a:lnTo>
                <a:lnTo>
                  <a:pt x="2689335" y="146901"/>
                </a:lnTo>
                <a:lnTo>
                  <a:pt x="2667211" y="111277"/>
                </a:lnTo>
                <a:lnTo>
                  <a:pt x="2640021" y="79602"/>
                </a:lnTo>
                <a:lnTo>
                  <a:pt x="2608323" y="52434"/>
                </a:lnTo>
                <a:lnTo>
                  <a:pt x="2572679" y="30331"/>
                </a:lnTo>
                <a:lnTo>
                  <a:pt x="2533647" y="13853"/>
                </a:lnTo>
                <a:lnTo>
                  <a:pt x="2491790" y="3556"/>
                </a:lnTo>
                <a:lnTo>
                  <a:pt x="2447665" y="0"/>
                </a:lnTo>
                <a:close/>
              </a:path>
            </a:pathLst>
          </a:custGeom>
          <a:solidFill>
            <a:srgbClr val="D0D8E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531791" y="2356044"/>
            <a:ext cx="2534370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800" b="1" dirty="0">
                <a:latin typeface="Times New Roman"/>
                <a:cs typeface="Times New Roman"/>
              </a:rPr>
              <a:t>Неналогов</a:t>
            </a:r>
            <a:r>
              <a:rPr lang="ru-RU" b="1" dirty="0">
                <a:latin typeface="Times New Roman"/>
                <a:cs typeface="Times New Roman"/>
              </a:rPr>
              <a:t>ые</a:t>
            </a:r>
            <a:r>
              <a:rPr lang="ru-RU" sz="1800" b="1" dirty="0">
                <a:latin typeface="Times New Roman"/>
                <a:cs typeface="Times New Roman"/>
              </a:rPr>
              <a:t> доходы </a:t>
            </a:r>
          </a:p>
          <a:p>
            <a:pPr marL="12700">
              <a:lnSpc>
                <a:spcPct val="100000"/>
              </a:lnSpc>
            </a:pPr>
            <a:endParaRPr lang="ru-RU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1800" dirty="0">
                <a:latin typeface="Times New Roman"/>
                <a:cs typeface="Times New Roman"/>
              </a:rPr>
              <a:t>Поступления от уплаты пошлин и сборов, установленных законодательством РФ (доходы от использования муниципального имущества, плата за негативное воздействие на окружающую среду, штрафы за нарушение законодательства и др.)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315852" y="2155454"/>
            <a:ext cx="2719705" cy="4315460"/>
          </a:xfrm>
          <a:custGeom>
            <a:avLst/>
            <a:gdLst/>
            <a:ahLst/>
            <a:cxnLst/>
            <a:rect l="l" t="t" r="r" b="b"/>
            <a:pathLst>
              <a:path w="2719704" h="4315460">
                <a:moveTo>
                  <a:pt x="2447665" y="0"/>
                </a:moveTo>
                <a:lnTo>
                  <a:pt x="271881" y="0"/>
                </a:lnTo>
                <a:lnTo>
                  <a:pt x="249588" y="900"/>
                </a:lnTo>
                <a:lnTo>
                  <a:pt x="206558" y="7897"/>
                </a:lnTo>
                <a:lnTo>
                  <a:pt x="166070" y="21354"/>
                </a:lnTo>
                <a:lnTo>
                  <a:pt x="128684" y="40715"/>
                </a:lnTo>
                <a:lnTo>
                  <a:pt x="94961" y="65420"/>
                </a:lnTo>
                <a:lnTo>
                  <a:pt x="65460" y="94911"/>
                </a:lnTo>
                <a:lnTo>
                  <a:pt x="40744" y="128630"/>
                </a:lnTo>
                <a:lnTo>
                  <a:pt x="21371" y="166019"/>
                </a:lnTo>
                <a:lnTo>
                  <a:pt x="7904" y="206519"/>
                </a:lnTo>
                <a:lnTo>
                  <a:pt x="901" y="249572"/>
                </a:lnTo>
                <a:lnTo>
                  <a:pt x="0" y="271881"/>
                </a:lnTo>
                <a:lnTo>
                  <a:pt x="0" y="4043403"/>
                </a:lnTo>
                <a:lnTo>
                  <a:pt x="3559" y="4087516"/>
                </a:lnTo>
                <a:lnTo>
                  <a:pt x="13864" y="4129364"/>
                </a:lnTo>
                <a:lnTo>
                  <a:pt x="30354" y="4168386"/>
                </a:lnTo>
                <a:lnTo>
                  <a:pt x="52469" y="4204023"/>
                </a:lnTo>
                <a:lnTo>
                  <a:pt x="79648" y="4235715"/>
                </a:lnTo>
                <a:lnTo>
                  <a:pt x="111330" y="4262900"/>
                </a:lnTo>
                <a:lnTo>
                  <a:pt x="146954" y="4285019"/>
                </a:lnTo>
                <a:lnTo>
                  <a:pt x="185962" y="4301512"/>
                </a:lnTo>
                <a:lnTo>
                  <a:pt x="227791" y="4311819"/>
                </a:lnTo>
                <a:lnTo>
                  <a:pt x="271881" y="4315379"/>
                </a:lnTo>
                <a:lnTo>
                  <a:pt x="2447665" y="4315379"/>
                </a:lnTo>
                <a:lnTo>
                  <a:pt x="2491786" y="4311819"/>
                </a:lnTo>
                <a:lnTo>
                  <a:pt x="2533635" y="4301512"/>
                </a:lnTo>
                <a:lnTo>
                  <a:pt x="2572652" y="4285019"/>
                </a:lnTo>
                <a:lnTo>
                  <a:pt x="2608280" y="4262900"/>
                </a:lnTo>
                <a:lnTo>
                  <a:pt x="2639960" y="4235715"/>
                </a:lnTo>
                <a:lnTo>
                  <a:pt x="2667132" y="4204023"/>
                </a:lnTo>
                <a:lnTo>
                  <a:pt x="2689239" y="4168386"/>
                </a:lnTo>
                <a:lnTo>
                  <a:pt x="2705721" y="4129364"/>
                </a:lnTo>
                <a:lnTo>
                  <a:pt x="2716020" y="4087516"/>
                </a:lnTo>
                <a:lnTo>
                  <a:pt x="2719577" y="4043403"/>
                </a:lnTo>
                <a:lnTo>
                  <a:pt x="2719577" y="271881"/>
                </a:lnTo>
                <a:lnTo>
                  <a:pt x="2716020" y="227761"/>
                </a:lnTo>
                <a:lnTo>
                  <a:pt x="2705721" y="185915"/>
                </a:lnTo>
                <a:lnTo>
                  <a:pt x="2689239" y="146901"/>
                </a:lnTo>
                <a:lnTo>
                  <a:pt x="2667132" y="111277"/>
                </a:lnTo>
                <a:lnTo>
                  <a:pt x="2639960" y="79602"/>
                </a:lnTo>
                <a:lnTo>
                  <a:pt x="2608280" y="52434"/>
                </a:lnTo>
                <a:lnTo>
                  <a:pt x="2572652" y="30331"/>
                </a:lnTo>
                <a:lnTo>
                  <a:pt x="2533635" y="13853"/>
                </a:lnTo>
                <a:lnTo>
                  <a:pt x="2491786" y="3556"/>
                </a:lnTo>
                <a:lnTo>
                  <a:pt x="2447665" y="0"/>
                </a:lnTo>
                <a:close/>
              </a:path>
            </a:pathLst>
          </a:custGeom>
          <a:solidFill>
            <a:srgbClr val="D0D8E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400800" y="2215836"/>
            <a:ext cx="2583185" cy="3847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ts val="2010"/>
              </a:lnSpc>
            </a:pPr>
            <a:r>
              <a:rPr lang="ru-RU" sz="1800" b="1" dirty="0">
                <a:latin typeface="Times New Roman"/>
                <a:cs typeface="Times New Roman"/>
              </a:rPr>
              <a:t>Безвозмездные поступления</a:t>
            </a:r>
          </a:p>
          <a:p>
            <a:pPr marL="3175" algn="ctr">
              <a:lnSpc>
                <a:spcPts val="2010"/>
              </a:lnSpc>
            </a:pPr>
            <a:endParaRPr lang="ru-RU" dirty="0">
              <a:latin typeface="Times New Roman"/>
              <a:cs typeface="Times New Roman"/>
            </a:endParaRPr>
          </a:p>
          <a:p>
            <a:pPr marL="3175">
              <a:lnSpc>
                <a:spcPts val="2010"/>
              </a:lnSpc>
            </a:pPr>
            <a:r>
              <a:rPr lang="ru-RU" sz="1800" dirty="0">
                <a:latin typeface="Times New Roman"/>
                <a:cs typeface="Times New Roman"/>
              </a:rPr>
              <a:t>Поступления от других бюджетов бюджетной системы, граждан и организаций (межбюджетные трансферты в виде дотаций, субвенций, субсидий, поступления от юридических и физических лиц, кроме налоговых и неналоговых доходов)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458200" y="6324600"/>
            <a:ext cx="685800" cy="304800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359542" y="0"/>
                </a:moveTo>
                <a:lnTo>
                  <a:pt x="301235" y="1891"/>
                </a:lnTo>
                <a:lnTo>
                  <a:pt x="245919" y="7365"/>
                </a:lnTo>
                <a:lnTo>
                  <a:pt x="194335" y="16126"/>
                </a:lnTo>
                <a:lnTo>
                  <a:pt x="147224" y="27876"/>
                </a:lnTo>
                <a:lnTo>
                  <a:pt x="105327" y="42316"/>
                </a:lnTo>
                <a:lnTo>
                  <a:pt x="69386" y="59151"/>
                </a:lnTo>
                <a:lnTo>
                  <a:pt x="28262" y="88239"/>
                </a:lnTo>
                <a:lnTo>
                  <a:pt x="4707" y="121039"/>
                </a:lnTo>
                <a:lnTo>
                  <a:pt x="0" y="144472"/>
                </a:lnTo>
                <a:lnTo>
                  <a:pt x="1192" y="156318"/>
                </a:lnTo>
                <a:lnTo>
                  <a:pt x="28262" y="200696"/>
                </a:lnTo>
                <a:lnTo>
                  <a:pt x="69386" y="229781"/>
                </a:lnTo>
                <a:lnTo>
                  <a:pt x="105327" y="246614"/>
                </a:lnTo>
                <a:lnTo>
                  <a:pt x="147224" y="261053"/>
                </a:lnTo>
                <a:lnTo>
                  <a:pt x="194335" y="272802"/>
                </a:lnTo>
                <a:lnTo>
                  <a:pt x="245919" y="281563"/>
                </a:lnTo>
                <a:lnTo>
                  <a:pt x="301235" y="287038"/>
                </a:lnTo>
                <a:lnTo>
                  <a:pt x="359542" y="288929"/>
                </a:lnTo>
                <a:lnTo>
                  <a:pt x="389040" y="288450"/>
                </a:lnTo>
                <a:lnTo>
                  <a:pt x="445973" y="284730"/>
                </a:lnTo>
                <a:lnTo>
                  <a:pt x="499540" y="277575"/>
                </a:lnTo>
                <a:lnTo>
                  <a:pt x="548998" y="267283"/>
                </a:lnTo>
                <a:lnTo>
                  <a:pt x="593608" y="254151"/>
                </a:lnTo>
                <a:lnTo>
                  <a:pt x="632628" y="238478"/>
                </a:lnTo>
                <a:lnTo>
                  <a:pt x="679061" y="210853"/>
                </a:lnTo>
                <a:lnTo>
                  <a:pt x="708753" y="179182"/>
                </a:lnTo>
                <a:lnTo>
                  <a:pt x="719206" y="144472"/>
                </a:lnTo>
                <a:lnTo>
                  <a:pt x="718013" y="132623"/>
                </a:lnTo>
                <a:lnTo>
                  <a:pt x="690942" y="88239"/>
                </a:lnTo>
                <a:lnTo>
                  <a:pt x="649812" y="59151"/>
                </a:lnTo>
                <a:lnTo>
                  <a:pt x="613863" y="42316"/>
                </a:lnTo>
                <a:lnTo>
                  <a:pt x="571955" y="27876"/>
                </a:lnTo>
                <a:lnTo>
                  <a:pt x="524828" y="16126"/>
                </a:lnTo>
                <a:lnTo>
                  <a:pt x="473224" y="7365"/>
                </a:lnTo>
                <a:lnTo>
                  <a:pt x="417881" y="1891"/>
                </a:lnTo>
                <a:lnTo>
                  <a:pt x="359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410193" y="6326361"/>
            <a:ext cx="719455" cy="288925"/>
          </a:xfrm>
          <a:custGeom>
            <a:avLst/>
            <a:gdLst/>
            <a:ahLst/>
            <a:cxnLst/>
            <a:rect l="l" t="t" r="r" b="b"/>
            <a:pathLst>
              <a:path w="719454" h="288925">
                <a:moveTo>
                  <a:pt x="0" y="144472"/>
                </a:moveTo>
                <a:lnTo>
                  <a:pt x="18334" y="98809"/>
                </a:lnTo>
                <a:lnTo>
                  <a:pt x="53880" y="68372"/>
                </a:lnTo>
                <a:lnTo>
                  <a:pt x="105327" y="42316"/>
                </a:lnTo>
                <a:lnTo>
                  <a:pt x="147224" y="27876"/>
                </a:lnTo>
                <a:lnTo>
                  <a:pt x="194335" y="16126"/>
                </a:lnTo>
                <a:lnTo>
                  <a:pt x="245919" y="7365"/>
                </a:lnTo>
                <a:lnTo>
                  <a:pt x="301235" y="1891"/>
                </a:lnTo>
                <a:lnTo>
                  <a:pt x="359542" y="0"/>
                </a:lnTo>
                <a:lnTo>
                  <a:pt x="389040" y="478"/>
                </a:lnTo>
                <a:lnTo>
                  <a:pt x="445973" y="4199"/>
                </a:lnTo>
                <a:lnTo>
                  <a:pt x="499540" y="11354"/>
                </a:lnTo>
                <a:lnTo>
                  <a:pt x="548998" y="21646"/>
                </a:lnTo>
                <a:lnTo>
                  <a:pt x="593608" y="34778"/>
                </a:lnTo>
                <a:lnTo>
                  <a:pt x="632628" y="50453"/>
                </a:lnTo>
                <a:lnTo>
                  <a:pt x="679061" y="78081"/>
                </a:lnTo>
                <a:lnTo>
                  <a:pt x="708753" y="109755"/>
                </a:lnTo>
                <a:lnTo>
                  <a:pt x="719206" y="144472"/>
                </a:lnTo>
                <a:lnTo>
                  <a:pt x="718013" y="156318"/>
                </a:lnTo>
                <a:lnTo>
                  <a:pt x="690942" y="200696"/>
                </a:lnTo>
                <a:lnTo>
                  <a:pt x="649812" y="229781"/>
                </a:lnTo>
                <a:lnTo>
                  <a:pt x="613863" y="246614"/>
                </a:lnTo>
                <a:lnTo>
                  <a:pt x="571955" y="261053"/>
                </a:lnTo>
                <a:lnTo>
                  <a:pt x="524828" y="272802"/>
                </a:lnTo>
                <a:lnTo>
                  <a:pt x="473224" y="281563"/>
                </a:lnTo>
                <a:lnTo>
                  <a:pt x="417881" y="287038"/>
                </a:lnTo>
                <a:lnTo>
                  <a:pt x="359542" y="288929"/>
                </a:lnTo>
                <a:lnTo>
                  <a:pt x="330061" y="288450"/>
                </a:lnTo>
                <a:lnTo>
                  <a:pt x="273157" y="284730"/>
                </a:lnTo>
                <a:lnTo>
                  <a:pt x="219614" y="277575"/>
                </a:lnTo>
                <a:lnTo>
                  <a:pt x="170174" y="267283"/>
                </a:lnTo>
                <a:lnTo>
                  <a:pt x="125577" y="254151"/>
                </a:lnTo>
                <a:lnTo>
                  <a:pt x="86566" y="238478"/>
                </a:lnTo>
                <a:lnTo>
                  <a:pt x="40141" y="210853"/>
                </a:lnTo>
                <a:lnTo>
                  <a:pt x="10452" y="179182"/>
                </a:lnTo>
                <a:lnTo>
                  <a:pt x="0" y="144472"/>
                </a:lnTo>
                <a:close/>
              </a:path>
            </a:pathLst>
          </a:custGeom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8978" y="101244"/>
            <a:ext cx="8884920" cy="89153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lIns="0" tIns="0" rIns="0" bIns="0" rtlCol="0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распределяются расходы по основным функциям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муниципалитета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626" y="5208542"/>
            <a:ext cx="369332" cy="14922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Общегосударственные расходы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2946" y="4716690"/>
            <a:ext cx="1128514" cy="197208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810"/>
              </a:spcBef>
            </a:pPr>
            <a:r>
              <a:rPr lang="ru-RU" sz="1200" dirty="0">
                <a:latin typeface="Times New Roman"/>
                <a:cs typeface="Times New Roman"/>
              </a:rPr>
              <a:t>Национальная оборона</a:t>
            </a:r>
          </a:p>
          <a:p>
            <a:pPr marL="12700" marR="5080">
              <a:lnSpc>
                <a:spcPct val="100000"/>
              </a:lnSpc>
              <a:spcBef>
                <a:spcPts val="810"/>
              </a:spcBef>
            </a:pPr>
            <a:endParaRPr lang="ru-RU" sz="12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810"/>
              </a:spcBef>
            </a:pPr>
            <a:r>
              <a:rPr lang="ru-RU" sz="1200" dirty="0">
                <a:latin typeface="Times New Roman"/>
                <a:cs typeface="Times New Roman"/>
              </a:rPr>
              <a:t>Национальная безопасность и правоохранительная  деятельность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63991" y="4876800"/>
            <a:ext cx="184666" cy="17544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Национальная экономика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05893" y="4716690"/>
            <a:ext cx="369332" cy="194254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ru-RU" sz="1200" dirty="0" err="1">
                <a:latin typeface="Times New Roman"/>
                <a:cs typeface="Times New Roman"/>
              </a:rPr>
              <a:t>Жилищно</a:t>
            </a:r>
            <a:r>
              <a:rPr lang="ru-RU" sz="1200" dirty="0">
                <a:latin typeface="Times New Roman"/>
                <a:cs typeface="Times New Roman"/>
              </a:rPr>
              <a:t> – коммунальное хозяйство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31774" y="5761437"/>
            <a:ext cx="184666" cy="8610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Образование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55149" y="5202126"/>
            <a:ext cx="369332" cy="14471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Культура и кинематография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458200" y="6477000"/>
            <a:ext cx="596265" cy="288925"/>
          </a:xfrm>
          <a:custGeom>
            <a:avLst/>
            <a:gdLst/>
            <a:ahLst/>
            <a:cxnLst/>
            <a:rect l="l" t="t" r="r" b="b"/>
            <a:pathLst>
              <a:path w="596265" h="288925">
                <a:moveTo>
                  <a:pt x="0" y="144457"/>
                </a:moveTo>
                <a:lnTo>
                  <a:pt x="15185" y="98791"/>
                </a:lnTo>
                <a:lnTo>
                  <a:pt x="44628" y="68356"/>
                </a:lnTo>
                <a:lnTo>
                  <a:pt x="87248" y="42304"/>
                </a:lnTo>
                <a:lnTo>
                  <a:pt x="140979" y="21639"/>
                </a:lnTo>
                <a:lnTo>
                  <a:pt x="181951" y="11349"/>
                </a:lnTo>
                <a:lnTo>
                  <a:pt x="226329" y="4197"/>
                </a:lnTo>
                <a:lnTo>
                  <a:pt x="273500" y="478"/>
                </a:lnTo>
                <a:lnTo>
                  <a:pt x="297941" y="0"/>
                </a:lnTo>
                <a:lnTo>
                  <a:pt x="322384" y="478"/>
                </a:lnTo>
                <a:lnTo>
                  <a:pt x="369562" y="4197"/>
                </a:lnTo>
                <a:lnTo>
                  <a:pt x="413951" y="11349"/>
                </a:lnTo>
                <a:lnTo>
                  <a:pt x="454938" y="21639"/>
                </a:lnTo>
                <a:lnTo>
                  <a:pt x="491908" y="34768"/>
                </a:lnTo>
                <a:lnTo>
                  <a:pt x="538489" y="59136"/>
                </a:lnTo>
                <a:lnTo>
                  <a:pt x="572579" y="88221"/>
                </a:lnTo>
                <a:lnTo>
                  <a:pt x="592104" y="121021"/>
                </a:lnTo>
                <a:lnTo>
                  <a:pt x="596005" y="144457"/>
                </a:lnTo>
                <a:lnTo>
                  <a:pt x="595017" y="156305"/>
                </a:lnTo>
                <a:lnTo>
                  <a:pt x="572579" y="200687"/>
                </a:lnTo>
                <a:lnTo>
                  <a:pt x="538489" y="229773"/>
                </a:lnTo>
                <a:lnTo>
                  <a:pt x="491908" y="254142"/>
                </a:lnTo>
                <a:lnTo>
                  <a:pt x="454938" y="267273"/>
                </a:lnTo>
                <a:lnTo>
                  <a:pt x="413951" y="277563"/>
                </a:lnTo>
                <a:lnTo>
                  <a:pt x="369562" y="284717"/>
                </a:lnTo>
                <a:lnTo>
                  <a:pt x="322384" y="288437"/>
                </a:lnTo>
                <a:lnTo>
                  <a:pt x="297941" y="288915"/>
                </a:lnTo>
                <a:lnTo>
                  <a:pt x="273500" y="288437"/>
                </a:lnTo>
                <a:lnTo>
                  <a:pt x="226329" y="284717"/>
                </a:lnTo>
                <a:lnTo>
                  <a:pt x="181951" y="277563"/>
                </a:lnTo>
                <a:lnTo>
                  <a:pt x="140979" y="267273"/>
                </a:lnTo>
                <a:lnTo>
                  <a:pt x="104026" y="254142"/>
                </a:lnTo>
                <a:lnTo>
                  <a:pt x="57473" y="229773"/>
                </a:lnTo>
                <a:lnTo>
                  <a:pt x="23407" y="200687"/>
                </a:lnTo>
                <a:lnTo>
                  <a:pt x="3898" y="167889"/>
                </a:lnTo>
                <a:lnTo>
                  <a:pt x="0" y="144457"/>
                </a:lnTo>
                <a:close/>
              </a:path>
            </a:pathLst>
          </a:custGeom>
          <a:solidFill>
            <a:schemeClr val="bg1"/>
          </a:solidFill>
          <a:ln w="25399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9</a:t>
            </a:r>
            <a:endParaRPr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28058" y="5190858"/>
            <a:ext cx="184666" cy="14408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Социальная политика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18406" y="5070924"/>
            <a:ext cx="369332" cy="15589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Физическая культура и спорт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60010" y="4876801"/>
            <a:ext cx="369332" cy="1800112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ru-RU" sz="1200" dirty="0">
                <a:latin typeface="Times New Roman"/>
                <a:cs typeface="Times New Roman"/>
              </a:rPr>
              <a:t>Средства  массовой информации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6312" y="3942856"/>
            <a:ext cx="8629406" cy="620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Прямоугольник 23"/>
          <p:cNvSpPr/>
          <p:nvPr/>
        </p:nvSpPr>
        <p:spPr>
          <a:xfrm>
            <a:off x="360122" y="1251143"/>
            <a:ext cx="8629406" cy="204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 бюджета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выплачиваемые из бюджета денежные средства, за исключением средств, являющихся источниками финансирования дефицита бюджета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расходов -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осуществляется в соответствии с расходными обязательствами, законодательно закрепленными за соответствующими уровнями бюджетов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формирования расходов бюджета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разделам, по  ведомствам, по   муниципальным программам.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44331" y="3378648"/>
            <a:ext cx="381283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Разделы классификации расходов: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3048606" y="5602091"/>
            <a:ext cx="1698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000" dirty="0">
                <a:latin typeface="Times New Roman"/>
                <a:cs typeface="Times New Roman"/>
              </a:rPr>
              <a:t>Охрана окружающей среды</a:t>
            </a:r>
          </a:p>
        </p:txBody>
      </p:sp>
    </p:spTree>
  </p:cSld>
  <p:clrMapOvr>
    <a:masterClrMapping/>
  </p:clrMapOvr>
  <p:transition advTm="5157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7181</TotalTime>
  <Words>2478</Words>
  <Application>Microsoft Office PowerPoint</Application>
  <PresentationFormat>Экран (4:3)</PresentationFormat>
  <Paragraphs>582</Paragraphs>
  <Slides>30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2" baseType="lpstr">
      <vt:lpstr>Arial</vt:lpstr>
      <vt:lpstr>Arial Unicode MS</vt:lpstr>
      <vt:lpstr>Calibri</vt:lpstr>
      <vt:lpstr>Cambria</vt:lpstr>
      <vt:lpstr>Candara</vt:lpstr>
      <vt:lpstr>Tahoma</vt:lpstr>
      <vt:lpstr>Times New Roman</vt:lpstr>
      <vt:lpstr>Trebuchet MS</vt:lpstr>
      <vt:lpstr>Verdana</vt:lpstr>
      <vt:lpstr>Wingdings</vt:lpstr>
      <vt:lpstr>Wingdings 3</vt:lpstr>
      <vt:lpstr>Аспект</vt:lpstr>
      <vt:lpstr>Починковского муниципального округа</vt:lpstr>
      <vt:lpstr>Что такое «Бюджет для граждан» </vt:lpstr>
      <vt:lpstr>Что такое бюджет?</vt:lpstr>
      <vt:lpstr>Презентация PowerPoint</vt:lpstr>
      <vt:lpstr>Презентация PowerPoint</vt:lpstr>
      <vt:lpstr>Презентация PowerPoint</vt:lpstr>
      <vt:lpstr>Презентация PowerPoint</vt:lpstr>
      <vt:lpstr>Из чего складываются доходы бюджета</vt:lpstr>
      <vt:lpstr>Презентация PowerPoint</vt:lpstr>
      <vt:lpstr>Что такое программный бюджет </vt:lpstr>
      <vt:lpstr>Какие показатели характеризуют  Починковский муниципальный  округ в 2025 году</vt:lpstr>
      <vt:lpstr>Каковы основные направления бюджетной и налоговой  политики Починковского муниципального округа  на 2026-2028 годы</vt:lpstr>
      <vt:lpstr>Презентация PowerPoint</vt:lpstr>
      <vt:lpstr>Презентация PowerPoint</vt:lpstr>
      <vt:lpstr>Презентация PowerPoint</vt:lpstr>
      <vt:lpstr> Основные параметры  бюджета Починковского муниципального округа</vt:lpstr>
      <vt:lpstr>Презентация PowerPoint</vt:lpstr>
      <vt:lpstr>         Основные налоговые и неналоговые доходы, поступающие в  бюджет муниципального округа</vt:lpstr>
      <vt:lpstr>Что особенно повлияло на расходы бюджета округа в 2026-2028 годах</vt:lpstr>
      <vt:lpstr>Презентация PowerPoint</vt:lpstr>
      <vt:lpstr>Презентация PowerPoint</vt:lpstr>
      <vt:lpstr>Презентация PowerPoint</vt:lpstr>
      <vt:lpstr>Как изменяются расходы по отраслям социальной сферы</vt:lpstr>
      <vt:lpstr>Сколько средств бюджета распределено в рамках муниципальных программ Починковского муниципального округа Нижегородской области</vt:lpstr>
      <vt:lpstr>Какие наиболее значимые муниципальные программы  действуют в Починковском муниципальном округе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Контактная информация по  финансовому управлению  администрации Починковского муниципального округа  Нижегородской области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Марина Н. Волкова</cp:lastModifiedBy>
  <cp:revision>1253</cp:revision>
  <cp:lastPrinted>2024-11-12T07:36:59Z</cp:lastPrinted>
  <dcterms:created xsi:type="dcterms:W3CDTF">2014-12-08T13:38:05Z</dcterms:created>
  <dcterms:modified xsi:type="dcterms:W3CDTF">2025-11-13T08:12:56Z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2014-12-08T00:00:00Z</vt:filetime>
  </property>
  <property fmtid="{D5CDD505-2E9C-101B-9397-08002B2CF9AE}" pid="3" name="LastSaved">
    <vt:filetime>2014-12-08T00:00:00Z</vt:filetime>
  </property>
</Properties>
</file>